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28.jpeg" ContentType="image/jpeg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21.png" ContentType="image/png"/>
  <Override PartName="/ppt/media/image6.jpeg" ContentType="image/jpeg"/>
  <Override PartName="/ppt/media/image8.jpeg" ContentType="image/jpeg"/>
  <Override PartName="/ppt/media/image41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29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jpeg" ContentType="image/jpeg"/>
  <Override PartName="/ppt/media/image18.png" ContentType="image/png"/>
  <Override PartName="/ppt/media/image19.png" ContentType="image/png"/>
  <Override PartName="/ppt/media/image20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36.jpeg" ContentType="image/jpeg"/>
  <Override PartName="/ppt/media/image26.png" ContentType="image/png"/>
  <Override PartName="/ppt/media/image27.jpeg" ContentType="image/jpeg"/>
  <Override PartName="/ppt/media/image30.png" ContentType="image/pn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2.jpeg" ContentType="image/jpeg"/>
  <Override PartName="/ppt/media/image43.png" ContentType="image/png"/>
  <Override PartName="/ppt/media/image44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816840" y="394848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38748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924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1680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168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4924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1680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816840" y="1600200"/>
            <a:ext cx="10870920" cy="449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1087092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816840" y="228600"/>
            <a:ext cx="1087092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816840" y="1600200"/>
            <a:ext cx="10870920" cy="449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38748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816840" y="394848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38748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4924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1680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8168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4924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1680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816840" y="1600200"/>
            <a:ext cx="10870920" cy="449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1087092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1087092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816840" y="228600"/>
            <a:ext cx="1087092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38748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16840" y="394848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38748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4924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81680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8168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4924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81680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816840" y="1600200"/>
            <a:ext cx="10870920" cy="449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1087092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816840" y="228600"/>
            <a:ext cx="1087092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38748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816840" y="394848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38748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4924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8168040" y="160020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8168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body"/>
          </p:nvPr>
        </p:nvSpPr>
        <p:spPr>
          <a:xfrm>
            <a:off x="44924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8168040" y="3948480"/>
            <a:ext cx="350028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816840" y="228600"/>
            <a:ext cx="1087092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449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387480" y="394848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1684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387480" y="1600200"/>
            <a:ext cx="530496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816840" y="3948480"/>
            <a:ext cx="10870920" cy="214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234440"/>
            <a:ext cx="1219176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1280160"/>
            <a:ext cx="71100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87320" y="1280160"/>
            <a:ext cx="1140408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816840" y="228600"/>
            <a:ext cx="10870920" cy="9903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4400" spc="-1" strike="noStrike">
                <a:solidFill>
                  <a:srgbClr val="775f55"/>
                </a:solidFill>
                <a:latin typeface="Tw Cen MT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8128080" y="6248520"/>
            <a:ext cx="355572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D9CAA787-E868-46B7-ABA0-C7AE575DBD68}" type="datetime1">
              <a:rPr b="0" lang="fr-FR" sz="1400" spc="-1" strike="noStrike">
                <a:solidFill>
                  <a:srgbClr val="775f55"/>
                </a:solidFill>
                <a:latin typeface="Tw Cen MT"/>
              </a:rPr>
              <a:t>11/12/2020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812880" y="6248160"/>
            <a:ext cx="722772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0" y="1272240"/>
            <a:ext cx="711000" cy="2440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4B7B55E9-14B7-4D33-B1AE-F1705DBCDA20}" type="slidenum">
              <a:rPr b="1" lang="fr-FR" sz="1400" spc="-1" strike="noStrike">
                <a:solidFill>
                  <a:srgbClr val="ffffff"/>
                </a:solidFill>
                <a:latin typeface="Tw Cen MT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816840" y="1600200"/>
            <a:ext cx="10870920" cy="4495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Cliquez pour modifier les styles du texte du masque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Deuxième niveau</a:t>
            </a:r>
            <a:endParaRPr b="0" lang="fr-FR" sz="2600" spc="-1" strike="noStrike">
              <a:solidFill>
                <a:srgbClr val="000000"/>
              </a:solidFill>
              <a:latin typeface="Tw Cen MT"/>
            </a:endParaRPr>
          </a:p>
          <a:p>
            <a:pPr lvl="2" marL="914400" indent="-22824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fr-FR" sz="2300" spc="-1" strike="noStrike">
                <a:solidFill>
                  <a:srgbClr val="000000"/>
                </a:solidFill>
                <a:latin typeface="Tw Cen MT"/>
              </a:rPr>
              <a:t>Troisième niveau</a:t>
            </a:r>
            <a:endParaRPr b="0" lang="fr-FR" sz="2300" spc="-1" strike="noStrike">
              <a:solidFill>
                <a:srgbClr val="000000"/>
              </a:solidFill>
              <a:latin typeface="Tw Cen MT"/>
            </a:endParaRPr>
          </a:p>
          <a:p>
            <a:pPr lvl="3" marL="1371600" indent="-228240">
              <a:lnSpc>
                <a:spcPct val="100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lvl="4" marL="1828800" indent="-228240">
              <a:lnSpc>
                <a:spcPct val="100000"/>
              </a:lnSpc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1234440"/>
            <a:ext cx="1219176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1280160"/>
            <a:ext cx="71100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787320" y="1280160"/>
            <a:ext cx="1140408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711360" y="272880"/>
            <a:ext cx="10870920" cy="869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4400" spc="-1" strike="noStrike">
                <a:solidFill>
                  <a:srgbClr val="775f55"/>
                </a:solidFill>
                <a:latin typeface="Tw Cen MT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812880" y="2438280"/>
            <a:ext cx="5181120" cy="35809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Cliquez pour modifier les styles du texte du masque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Deuxième niveau</a:t>
            </a:r>
            <a:endParaRPr b="0" lang="fr-FR" sz="2600" spc="-1" strike="noStrike">
              <a:solidFill>
                <a:srgbClr val="000000"/>
              </a:solidFill>
              <a:latin typeface="Tw Cen MT"/>
            </a:endParaRPr>
          </a:p>
          <a:p>
            <a:pPr lvl="2" marL="914400" indent="-22824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fr-FR" sz="2300" spc="-1" strike="noStrike">
                <a:solidFill>
                  <a:srgbClr val="000000"/>
                </a:solidFill>
                <a:latin typeface="Tw Cen MT"/>
              </a:rPr>
              <a:t>Troisième niveau</a:t>
            </a:r>
            <a:endParaRPr b="0" lang="fr-FR" sz="2300" spc="-1" strike="noStrike">
              <a:solidFill>
                <a:srgbClr val="000000"/>
              </a:solidFill>
              <a:latin typeface="Tw Cen MT"/>
            </a:endParaRPr>
          </a:p>
          <a:p>
            <a:pPr lvl="3" marL="1371600" indent="-228240">
              <a:lnSpc>
                <a:spcPct val="100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lvl="4" marL="1828800" indent="-228240">
              <a:lnSpc>
                <a:spcPct val="100000"/>
              </a:lnSpc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6400800" y="2438280"/>
            <a:ext cx="5181120" cy="35809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Cliquez pour modifier les styles du texte du masque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Deuxième niveau</a:t>
            </a:r>
            <a:endParaRPr b="0" lang="fr-FR" sz="2600" spc="-1" strike="noStrike">
              <a:solidFill>
                <a:srgbClr val="000000"/>
              </a:solidFill>
              <a:latin typeface="Tw Cen MT"/>
            </a:endParaRPr>
          </a:p>
          <a:p>
            <a:pPr lvl="2" marL="914400" indent="-22824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fr-FR" sz="2300" spc="-1" strike="noStrike">
                <a:solidFill>
                  <a:srgbClr val="000000"/>
                </a:solidFill>
                <a:latin typeface="Tw Cen MT"/>
              </a:rPr>
              <a:t>Troisième niveau</a:t>
            </a:r>
            <a:endParaRPr b="0" lang="fr-FR" sz="2300" spc="-1" strike="noStrike">
              <a:solidFill>
                <a:srgbClr val="000000"/>
              </a:solidFill>
              <a:latin typeface="Tw Cen MT"/>
            </a:endParaRPr>
          </a:p>
          <a:p>
            <a:pPr lvl="3" marL="1371600" indent="-228240">
              <a:lnSpc>
                <a:spcPct val="100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lvl="4" marL="1828800" indent="-228240">
              <a:lnSpc>
                <a:spcPct val="100000"/>
              </a:lnSpc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dt"/>
          </p:nvPr>
        </p:nvSpPr>
        <p:spPr>
          <a:xfrm>
            <a:off x="8128080" y="6248520"/>
            <a:ext cx="355572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E83D39FD-D4E0-4A22-B685-CCB5272F1A6F}" type="datetime1">
              <a:rPr b="0" lang="fr-FR" sz="1400" spc="-1" strike="noStrike">
                <a:solidFill>
                  <a:srgbClr val="775f55"/>
                </a:solidFill>
                <a:latin typeface="Tw Cen MT"/>
              </a:rPr>
              <a:t>11/12/2020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0" y="1272240"/>
            <a:ext cx="711000" cy="2440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F050F242-1C4A-4011-9901-1FE484378D22}" type="slidenum">
              <a:rPr b="1" lang="fr-FR" sz="1400" spc="-1" strike="noStrike">
                <a:solidFill>
                  <a:srgbClr val="ffffff"/>
                </a:solidFill>
                <a:latin typeface="Tw Cen MT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52" name="PlaceHolder 9"/>
          <p:cNvSpPr>
            <a:spLocks noGrp="1"/>
          </p:cNvSpPr>
          <p:nvPr>
            <p:ph type="ftr"/>
          </p:nvPr>
        </p:nvSpPr>
        <p:spPr>
          <a:xfrm>
            <a:off x="812880" y="6248160"/>
            <a:ext cx="722772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53" name="PlaceHolder 10"/>
          <p:cNvSpPr>
            <a:spLocks noGrp="1"/>
          </p:cNvSpPr>
          <p:nvPr>
            <p:ph type="body"/>
          </p:nvPr>
        </p:nvSpPr>
        <p:spPr>
          <a:xfrm>
            <a:off x="812880" y="1752480"/>
            <a:ext cx="5181120" cy="639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>
                <a:solidFill>
                  <a:srgbClr val="ffffff"/>
                </a:solidFill>
                <a:latin typeface="Tw Cen MT"/>
              </a:rPr>
              <a:t>Cliquez pour modifier les styles du texte du masque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4" name="PlaceHolder 11"/>
          <p:cNvSpPr>
            <a:spLocks noGrp="1"/>
          </p:cNvSpPr>
          <p:nvPr>
            <p:ph type="body"/>
          </p:nvPr>
        </p:nvSpPr>
        <p:spPr>
          <a:xfrm>
            <a:off x="6400800" y="1752480"/>
            <a:ext cx="5181120" cy="639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>
                <a:solidFill>
                  <a:srgbClr val="ffffff"/>
                </a:solidFill>
                <a:latin typeface="Tw Cen MT"/>
              </a:rPr>
              <a:t>Cliquez pour modifier les styles du texte du masque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1234440"/>
            <a:ext cx="1219176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0" y="1280160"/>
            <a:ext cx="71100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787320" y="1280160"/>
            <a:ext cx="1140408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812880" y="228600"/>
            <a:ext cx="10870920" cy="9903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4400" spc="-1" strike="noStrike">
                <a:solidFill>
                  <a:srgbClr val="775f55"/>
                </a:solidFill>
                <a:latin typeface="Tw Cen MT"/>
              </a:rPr>
              <a:t>Cliquez et modifiez le titre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587880" y="1470960"/>
            <a:ext cx="10508760" cy="4598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2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Modifiez les styles du texte du masque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lvl="1" marL="627120" indent="-169560">
              <a:lnSpc>
                <a:spcPct val="100000"/>
              </a:lnSpc>
              <a:spcBef>
                <a:spcPts val="519"/>
              </a:spcBef>
              <a:buClr>
                <a:srgbClr val="f28e65"/>
              </a:buClr>
              <a:buFont typeface="Arial-ItalicMT"/>
              <a:buChar char="&gt;"/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Deuxième niveau</a:t>
            </a:r>
            <a:endParaRPr b="0" lang="fr-FR" sz="2600" spc="-1" strike="noStrike">
              <a:solidFill>
                <a:srgbClr val="000000"/>
              </a:solidFill>
              <a:latin typeface="Tw Cen MT"/>
            </a:endParaRPr>
          </a:p>
          <a:p>
            <a:pPr marL="627120">
              <a:lnSpc>
                <a:spcPct val="100000"/>
              </a:lnSpc>
              <a:spcBef>
                <a:spcPts val="459"/>
              </a:spcBef>
              <a:tabLst>
                <a:tab algn="l" pos="0"/>
              </a:tabLst>
            </a:pPr>
            <a:r>
              <a:rPr b="0" lang="fr-FR" sz="2300" spc="-1" strike="noStrike">
                <a:solidFill>
                  <a:srgbClr val="000000"/>
                </a:solidFill>
                <a:latin typeface="Tw Cen MT"/>
              </a:rPr>
              <a:t>Troisième niveau</a:t>
            </a:r>
            <a:endParaRPr b="0" lang="fr-FR" sz="2300" spc="-1" strike="noStrike">
              <a:solidFill>
                <a:srgbClr val="000000"/>
              </a:solidFill>
              <a:latin typeface="Tw Cen MT"/>
            </a:endParaRPr>
          </a:p>
          <a:p>
            <a:pPr lvl="3" marL="627120" indent="177840">
              <a:lnSpc>
                <a:spcPct val="100000"/>
              </a:lnSpc>
              <a:spcBef>
                <a:spcPts val="400"/>
              </a:spcBef>
              <a:buClr>
                <a:srgbClr val="f28e65"/>
              </a:buClr>
              <a:buFont typeface="Arial"/>
              <a:buChar char="–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806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/>
          </p:nvPr>
        </p:nvSpPr>
        <p:spPr>
          <a:xfrm>
            <a:off x="10843560" y="6146640"/>
            <a:ext cx="60084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CE633F2A-7DEF-4B6E-BA31-969D676976F2}" type="slidenum">
              <a:rPr b="1" lang="fr-FR" sz="1400" spc="-1" strike="noStrike">
                <a:solidFill>
                  <a:srgbClr val="ffffff"/>
                </a:solidFill>
                <a:latin typeface="Tw Cen MT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1234440"/>
            <a:ext cx="1219176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0" y="1280160"/>
            <a:ext cx="71100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787320" y="1280160"/>
            <a:ext cx="1140408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6" name="PlaceHolder 4"/>
          <p:cNvSpPr>
            <a:spLocks noGrp="1"/>
          </p:cNvSpPr>
          <p:nvPr>
            <p:ph type="title"/>
          </p:nvPr>
        </p:nvSpPr>
        <p:spPr>
          <a:xfrm>
            <a:off x="812880" y="272880"/>
            <a:ext cx="10769400" cy="869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4400" spc="-1" strike="noStrike">
                <a:solidFill>
                  <a:srgbClr val="775f55"/>
                </a:solidFill>
                <a:latin typeface="Tw Cen MT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dt"/>
          </p:nvPr>
        </p:nvSpPr>
        <p:spPr>
          <a:xfrm>
            <a:off x="8128080" y="6248520"/>
            <a:ext cx="355572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CA20CD0C-9480-4D31-B595-B4E1F707CA30}" type="datetime1">
              <a:rPr b="0" lang="fr-FR" sz="1400" spc="-1" strike="noStrike">
                <a:solidFill>
                  <a:srgbClr val="775f55"/>
                </a:solidFill>
                <a:latin typeface="Tw Cen MT"/>
              </a:rPr>
              <a:t>11/12/2020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ftr"/>
          </p:nvPr>
        </p:nvSpPr>
        <p:spPr>
          <a:xfrm>
            <a:off x="812880" y="6248160"/>
            <a:ext cx="7227720" cy="3646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sldNum"/>
          </p:nvPr>
        </p:nvSpPr>
        <p:spPr>
          <a:xfrm>
            <a:off x="0" y="1272240"/>
            <a:ext cx="711000" cy="2440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A562FA0F-B157-48B0-88CC-B0BA629C55BD}" type="slidenum">
              <a:rPr b="1" lang="fr-FR" sz="1400" spc="-1" strike="noStrike">
                <a:solidFill>
                  <a:srgbClr val="ffffff"/>
                </a:solidFill>
                <a:latin typeface="Tw Cen MT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140" name="PlaceHolder 8"/>
          <p:cNvSpPr>
            <a:spLocks noGrp="1"/>
          </p:cNvSpPr>
          <p:nvPr>
            <p:ph type="body"/>
          </p:nvPr>
        </p:nvSpPr>
        <p:spPr>
          <a:xfrm>
            <a:off x="812880" y="1752480"/>
            <a:ext cx="2133360" cy="4343040"/>
          </a:xfrm>
          <a:prstGeom prst="rect">
            <a:avLst/>
          </a:prstGeom>
        </p:spPr>
        <p:txBody>
          <a:bodyPr lIns="137160" rIns="137160" tIns="182880" bIns="9144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ffffff"/>
                </a:solidFill>
                <a:latin typeface="Tw Cen MT"/>
              </a:rPr>
              <a:t>Cliquez pour modifier les styles du texte du masque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1" name="PlaceHolder 9"/>
          <p:cNvSpPr>
            <a:spLocks noGrp="1"/>
          </p:cNvSpPr>
          <p:nvPr>
            <p:ph type="body"/>
          </p:nvPr>
        </p:nvSpPr>
        <p:spPr>
          <a:xfrm>
            <a:off x="3149640" y="1752480"/>
            <a:ext cx="8534160" cy="44193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Cliquez pour modifier les styles du texte du masque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Deuxième niveau</a:t>
            </a:r>
            <a:endParaRPr b="0" lang="fr-FR" sz="2600" spc="-1" strike="noStrike">
              <a:solidFill>
                <a:srgbClr val="000000"/>
              </a:solidFill>
              <a:latin typeface="Tw Cen MT"/>
            </a:endParaRPr>
          </a:p>
          <a:p>
            <a:pPr lvl="2" marL="914400" indent="-22824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fr-FR" sz="2300" spc="-1" strike="noStrike">
                <a:solidFill>
                  <a:srgbClr val="000000"/>
                </a:solidFill>
                <a:latin typeface="Tw Cen MT"/>
              </a:rPr>
              <a:t>Troisième niveau</a:t>
            </a:r>
            <a:endParaRPr b="0" lang="fr-FR" sz="2300" spc="-1" strike="noStrike">
              <a:solidFill>
                <a:srgbClr val="000000"/>
              </a:solidFill>
              <a:latin typeface="Tw Cen MT"/>
            </a:endParaRPr>
          </a:p>
          <a:p>
            <a:pPr lvl="3" marL="1371600" indent="-228240">
              <a:lnSpc>
                <a:spcPct val="100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lvl="4" marL="1828800" indent="-228240">
              <a:lnSpc>
                <a:spcPct val="100000"/>
              </a:lnSpc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hyperlink" Target="http://www.horizons21.fr/" TargetMode="External"/><Relationship Id="rId4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://www.secondes-premieres2020-2021.fr/" TargetMode="External"/><Relationship Id="rId2" Type="http://schemas.openxmlformats.org/officeDocument/2006/relationships/image" Target="../media/image42.jpe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www.onisep.fr/" TargetMode="External"/><Relationship Id="rId2" Type="http://schemas.openxmlformats.org/officeDocument/2006/relationships/hyperlink" Target="http://www.horizons21.fr/" TargetMode="External"/><Relationship Id="rId3" Type="http://schemas.openxmlformats.org/officeDocument/2006/relationships/hyperlink" Target="http://www.secondes-premieres2020-2021.fr/" TargetMode="External"/><Relationship Id="rId4" Type="http://schemas.openxmlformats.org/officeDocument/2006/relationships/hyperlink" Target="http://cio.valenciennes.free.fr/" TargetMode="External"/><Relationship Id="rId5" Type="http://schemas.openxmlformats.org/officeDocument/2006/relationships/image" Target="../media/image44.jpe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91952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34000"/>
          </a:bodyPr>
          <a:p>
            <a:pPr>
              <a:lnSpc>
                <a:spcPct val="100000"/>
              </a:lnSpc>
            </a:pPr>
            <a:br/>
            <a:r>
              <a:rPr b="1" lang="fr-FR" sz="2800" spc="-1" strike="noStrike">
                <a:solidFill>
                  <a:srgbClr val="775f55"/>
                </a:solidFill>
                <a:latin typeface="Tw Cen MT"/>
              </a:rPr>
              <a:t> </a:t>
            </a:r>
            <a:br/>
            <a:br/>
            <a:br/>
            <a:r>
              <a:rPr b="1" lang="fr-FR" sz="2800" spc="-1" strike="noStrike">
                <a:solidFill>
                  <a:srgbClr val="775f55"/>
                </a:solidFill>
                <a:latin typeface="Tw Cen MT"/>
              </a:rPr>
              <a:t>                                                           </a:t>
            </a:r>
            <a:br/>
            <a:endParaRPr b="0" lang="fr-FR" sz="2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solidFill>
            <a:srgbClr val="ffffff"/>
          </a:solidFill>
          <a:ln w="19080">
            <a:solidFill>
              <a:srgbClr val="b95b22"/>
            </a:solidFill>
            <a:round/>
          </a:ln>
        </p:spPr>
        <p:txBody>
          <a:bodyPr lIns="90000" rIns="90000" tIns="45000" bIns="45000">
            <a:normAutofit/>
          </a:bodyPr>
          <a:p>
            <a:pPr marL="320040" indent="-319680"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4800" spc="-1" strike="noStrike">
                <a:solidFill>
                  <a:srgbClr val="d75404"/>
                </a:solidFill>
                <a:latin typeface="Tw Cen MT"/>
              </a:rPr>
              <a:t>Rencontre de l’équipe de direction</a:t>
            </a:r>
            <a:endParaRPr b="0" lang="fr-FR" sz="48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4800" spc="-1" strike="noStrike">
                <a:solidFill>
                  <a:srgbClr val="d75404"/>
                </a:solidFill>
                <a:latin typeface="Tw Cen MT"/>
              </a:rPr>
              <a:t>Avec les élèves de 2nde </a:t>
            </a:r>
            <a:endParaRPr b="0" lang="fr-FR" sz="4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4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48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900" spc="-1" strike="noStrike">
                <a:solidFill>
                  <a:srgbClr val="558bb8"/>
                </a:solidFill>
                <a:latin typeface="Tw Cen MT"/>
              </a:rPr>
              <a:t>Décembre 2020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0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8465f"/>
                </a:solidFill>
                <a:latin typeface="Tw Cen MT"/>
              </a:rPr>
              <a:t>STL : 2 spécialités au choix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Pour les élèves qui ont un goût pour les manipulations en laboratoire et les matières scientifiques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Intéressés par l’étude des produits de la santé, de l’environnement, des bio-industries, des industries de la chimie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52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53" name="Table 3"/>
          <p:cNvGraphicFramePr/>
          <p:nvPr/>
        </p:nvGraphicFramePr>
        <p:xfrm>
          <a:off x="1123920" y="3992760"/>
          <a:ext cx="6788880" cy="1811520"/>
        </p:xfrm>
        <a:graphic>
          <a:graphicData uri="http://schemas.openxmlformats.org/drawingml/2006/table">
            <a:tbl>
              <a:tblPr/>
              <a:tblGrid>
                <a:gridCol w="3500640"/>
                <a:gridCol w="1828800"/>
                <a:gridCol w="1459440"/>
              </a:tblGrid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Physique-chimie et mathématiques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Biochimie-Biologie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837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Biotechnologie ou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Sciences physiques et chimiques en laboratoire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9h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254" name="CustomShape 4"/>
          <p:cNvSpPr/>
          <p:nvPr/>
        </p:nvSpPr>
        <p:spPr>
          <a:xfrm>
            <a:off x="8478000" y="3977280"/>
            <a:ext cx="3209400" cy="237888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Technicien en laboratoire d’analyse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Assistant ingénieur de recherche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Manipulateur en radiologie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qualiticien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ingénieur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81288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8465f"/>
                </a:solidFill>
                <a:latin typeface="Tw Cen MT"/>
              </a:rPr>
              <a:t>STI2D : 4 spécialités au choix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587880" y="1470960"/>
            <a:ext cx="10508760" cy="498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1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Les élèves qui veulent comprendre le fonctionnement des systèmes techniques de l’industrie ou du quotidien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2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Qui veulent concevoir de nouveaux produits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graphicFrame>
        <p:nvGraphicFramePr>
          <p:cNvPr id="257" name="Table 3"/>
          <p:cNvGraphicFramePr/>
          <p:nvPr/>
        </p:nvGraphicFramePr>
        <p:xfrm>
          <a:off x="428040" y="3136680"/>
          <a:ext cx="7232760" cy="2224800"/>
        </p:xfrm>
        <a:graphic>
          <a:graphicData uri="http://schemas.openxmlformats.org/drawingml/2006/table">
            <a:tbl>
              <a:tblPr/>
              <a:tblGrid>
                <a:gridCol w="4241160"/>
                <a:gridCol w="1500120"/>
                <a:gridCol w="1491480"/>
              </a:tblGrid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Innovation technologique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Ingénierie et développement durable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9h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10854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-Architecture et construction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-Energie et environnement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-Innovation technologique et éco-conception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-Système d’information et numérique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Physique-chimie et mathématiques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6h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6h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pic>
        <p:nvPicPr>
          <p:cNvPr id="258" name="Picture 3" descr=""/>
          <p:cNvPicPr/>
          <p:nvPr/>
        </p:nvPicPr>
        <p:blipFill>
          <a:blip r:embed="rId3"/>
          <a:stretch/>
        </p:blipFill>
        <p:spPr>
          <a:xfrm>
            <a:off x="9726840" y="219240"/>
            <a:ext cx="1750320" cy="999720"/>
          </a:xfrm>
          <a:prstGeom prst="rect">
            <a:avLst/>
          </a:prstGeom>
          <a:ln w="9360">
            <a:noFill/>
          </a:ln>
        </p:spPr>
      </p:pic>
      <p:sp>
        <p:nvSpPr>
          <p:cNvPr id="259" name="CustomShape 4"/>
          <p:cNvSpPr/>
          <p:nvPr/>
        </p:nvSpPr>
        <p:spPr>
          <a:xfrm>
            <a:off x="8193960" y="3160440"/>
            <a:ext cx="3489480" cy="298260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Technicien en électrotechnique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Technicien en informatique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Logisticien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domoticien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Ingénieur génie civil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Concepteur de site web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Dessinateur projeteur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81288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8465f"/>
                </a:solidFill>
                <a:latin typeface="Tw Cen MT"/>
              </a:rPr>
              <a:t>ST2S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587880" y="1470960"/>
            <a:ext cx="10508760" cy="459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1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Pour les élèves intéressés par les relations humaines et le travail dans le domaine social ou paramédical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2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Avoir le sens du contact, savoir communiquer et travailler en équipe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graphicFrame>
        <p:nvGraphicFramePr>
          <p:cNvPr id="262" name="Table 3"/>
          <p:cNvGraphicFramePr/>
          <p:nvPr/>
        </p:nvGraphicFramePr>
        <p:xfrm>
          <a:off x="324360" y="3642840"/>
          <a:ext cx="7342200" cy="2224800"/>
        </p:xfrm>
        <a:graphic>
          <a:graphicData uri="http://schemas.openxmlformats.org/drawingml/2006/table">
            <a:tbl>
              <a:tblPr/>
              <a:tblGrid>
                <a:gridCol w="4353120"/>
                <a:gridCol w="1529640"/>
                <a:gridCol w="145944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Physique-chimie pour la santé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Biologie et physiopathologie humaine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Chimie, biologie et physiopathologie humaine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Sciences et techniques sanitaires et sociales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7h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15h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16h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pic>
        <p:nvPicPr>
          <p:cNvPr id="263" name="Picture 3" descr=""/>
          <p:cNvPicPr/>
          <p:nvPr/>
        </p:nvPicPr>
        <p:blipFill>
          <a:blip r:embed="rId3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  <p:sp>
        <p:nvSpPr>
          <p:cNvPr id="264" name="CustomShape 4"/>
          <p:cNvSpPr/>
          <p:nvPr/>
        </p:nvSpPr>
        <p:spPr>
          <a:xfrm>
            <a:off x="8309520" y="3329280"/>
            <a:ext cx="3168000" cy="307116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infirmier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Technicien en analyses biomédicales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Assistant de service social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Educateur de jeunes enfants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Gestionnaire de prestations sociales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81288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8465f"/>
                </a:solidFill>
                <a:latin typeface="Tw Cen MT"/>
              </a:rPr>
              <a:t>STMG : 4 spécialités au choix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587880" y="1470960"/>
            <a:ext cx="10508760" cy="459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1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Pour les élèves intéressés par le fonctionnement des organisations et leur gestion, les relations au travail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2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intéressés par l’analyse des décisions et l’impact des stratégies d ’entreprise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graphicFrame>
        <p:nvGraphicFramePr>
          <p:cNvPr id="267" name="Table 3"/>
          <p:cNvGraphicFramePr/>
          <p:nvPr/>
        </p:nvGraphicFramePr>
        <p:xfrm>
          <a:off x="646560" y="3429000"/>
          <a:ext cx="6633000" cy="2224800"/>
        </p:xfrm>
        <a:graphic>
          <a:graphicData uri="http://schemas.openxmlformats.org/drawingml/2006/table">
            <a:tbl>
              <a:tblPr/>
              <a:tblGrid>
                <a:gridCol w="3623400"/>
                <a:gridCol w="1550160"/>
                <a:gridCol w="1459440"/>
              </a:tblGrid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Sciences de gestion et numérique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7h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Management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10854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Gestion et finance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Mercatique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Ressources humaines et communication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Systèmes d’information de gestion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10h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Droit et économie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6h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15h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16h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pic>
        <p:nvPicPr>
          <p:cNvPr id="268" name="Picture 3" descr=""/>
          <p:cNvPicPr/>
          <p:nvPr/>
        </p:nvPicPr>
        <p:blipFill>
          <a:blip r:embed="rId3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4"/>
          <p:cNvSpPr/>
          <p:nvPr/>
        </p:nvSpPr>
        <p:spPr>
          <a:xfrm>
            <a:off x="7998840" y="3429000"/>
            <a:ext cx="3684960" cy="304236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Assistant de direction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Responsable d’unité commerciale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Chargé de clientèle banque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Technicien de réseau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Chef de produit marketing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Rédacteur territorial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Contrôleur des finances publiques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comptable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81288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8465f"/>
                </a:solidFill>
                <a:latin typeface="Tw Cen MT"/>
              </a:rPr>
              <a:t>STHR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587880" y="1470960"/>
            <a:ext cx="10508760" cy="459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1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Pour les élèves intéressés par les domaines de la restauration et de l’hôtellerie (service, cuisine, gestion)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72" name="Picture 3" descr=""/>
          <p:cNvPicPr/>
          <p:nvPr/>
        </p:nvPicPr>
        <p:blipFill>
          <a:blip r:embed="rId2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73" name="Table 3"/>
          <p:cNvGraphicFramePr/>
          <p:nvPr/>
        </p:nvGraphicFramePr>
        <p:xfrm>
          <a:off x="425880" y="2904120"/>
          <a:ext cx="7135200" cy="2224800"/>
        </p:xfrm>
        <a:graphic>
          <a:graphicData uri="http://schemas.openxmlformats.org/drawingml/2006/table">
            <a:tbl>
              <a:tblPr/>
              <a:tblGrid>
                <a:gridCol w="4813920"/>
                <a:gridCol w="1318680"/>
                <a:gridCol w="1002600"/>
              </a:tblGrid>
              <a:tr h="588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588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Enseignement scientifique alimentaire-environnement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Sciences et technologies culinaires et des services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10h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837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Sciences et technologies culinaires et des services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Enseignement scientifique alimentation-environnement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Economie-gestion hôtelière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sp>
        <p:nvSpPr>
          <p:cNvPr id="274" name="CustomShape 4"/>
          <p:cNvSpPr/>
          <p:nvPr/>
        </p:nvSpPr>
        <p:spPr>
          <a:xfrm>
            <a:off x="8078760" y="2988720"/>
            <a:ext cx="3461760" cy="322236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Réceptionniste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Maître d’hôtel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Directeur d’hôtel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Gouvernant d’étage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Manager international de chaîne de restaurant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8465f"/>
                </a:solidFill>
                <a:latin typeface="Tw Cen MT"/>
              </a:rPr>
              <a:t>STAV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816840" y="1626840"/>
            <a:ext cx="10870920" cy="500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400" spc="-1" strike="noStrike">
                <a:solidFill>
                  <a:srgbClr val="000000"/>
                </a:solidFill>
                <a:latin typeface="Tw Cen MT"/>
              </a:rPr>
              <a:t>Pour les élèves attirés par la biologie, l’écologie, l’agriculture, l’environnement, l’agroalimentaire et les services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400" spc="-1" strike="noStrike">
                <a:solidFill>
                  <a:srgbClr val="000000"/>
                </a:solidFill>
                <a:latin typeface="Tw Cen MT"/>
              </a:rPr>
              <a:t>Uniquement dans les lycées agricoles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77" name="Picture 3" descr=""/>
          <p:cNvPicPr/>
          <p:nvPr/>
        </p:nvPicPr>
        <p:blipFill>
          <a:blip r:embed="rId1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78" name="Table 3"/>
          <p:cNvGraphicFramePr/>
          <p:nvPr/>
        </p:nvGraphicFramePr>
        <p:xfrm>
          <a:off x="700200" y="3162960"/>
          <a:ext cx="7254720" cy="3090960"/>
        </p:xfrm>
        <a:graphic>
          <a:graphicData uri="http://schemas.openxmlformats.org/drawingml/2006/table">
            <a:tbl>
              <a:tblPr/>
              <a:tblGrid>
                <a:gridCol w="4254480"/>
                <a:gridCol w="1499760"/>
                <a:gridCol w="1500480"/>
              </a:tblGrid>
              <a:tr h="401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5634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Gestion des ressources et de l’alimentation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6h45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6h45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401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Territoires et sociétés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736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Technologie : aménagement, production, agroéquipement, services, transformation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588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Territoires et technologie (5 domaines comme ci dessus)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99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12h15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11h15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sp>
        <p:nvSpPr>
          <p:cNvPr id="279" name="CustomShape 4"/>
          <p:cNvSpPr/>
          <p:nvPr/>
        </p:nvSpPr>
        <p:spPr>
          <a:xfrm>
            <a:off x="8282880" y="2610000"/>
            <a:ext cx="3194640" cy="3786840"/>
          </a:xfrm>
          <a:prstGeom prst="rect">
            <a:avLst/>
          </a:prstGeom>
          <a:ln>
            <a:round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Exploitant agricole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Concepteur paysagiste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Ingénieur forestier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Chef de fabrication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Contrôleur qualité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Chargé de gestion des espaces verts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8465f"/>
                </a:solidFill>
                <a:latin typeface="Tw Cen MT"/>
              </a:rPr>
              <a:t>STD2A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Les élèves attirés par les applications de l’art: mode, design…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Intéressés par la conception et la réalisation d’objets ou d’espaces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82" name="Picture 3" descr=""/>
          <p:cNvPicPr/>
          <p:nvPr/>
        </p:nvPicPr>
        <p:blipFill>
          <a:blip r:embed="rId1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83" name="Table 3"/>
          <p:cNvGraphicFramePr/>
          <p:nvPr/>
        </p:nvGraphicFramePr>
        <p:xfrm>
          <a:off x="816840" y="3630600"/>
          <a:ext cx="7623360" cy="2595600"/>
        </p:xfrm>
        <a:graphic>
          <a:graphicData uri="http://schemas.openxmlformats.org/drawingml/2006/table">
            <a:tbl>
              <a:tblPr/>
              <a:tblGrid>
                <a:gridCol w="4670640"/>
                <a:gridCol w="1510920"/>
                <a:gridCol w="144180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Physique-chimie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Outils et langages numériques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Design et métiers d’art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Analyse et méthodes en design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9h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Conception et création en design et métiers d’art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9h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18h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284" name="CustomShape 4"/>
          <p:cNvSpPr/>
          <p:nvPr/>
        </p:nvSpPr>
        <p:spPr>
          <a:xfrm>
            <a:off x="8806680" y="3630600"/>
            <a:ext cx="2946960" cy="271656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Graphiste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Styliste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Architecte d’intérieur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Designer d’objet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Concepteur en animation 2D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81288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8465f"/>
                </a:solidFill>
                <a:latin typeface="Tw Cen MT"/>
              </a:rPr>
              <a:t>S2TMD : 3 spécialités au choix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587880" y="1470960"/>
            <a:ext cx="10508760" cy="459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1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Pour les élèves comédiens, instrumentistes ou danseurs qui souhaitent consacrer beaucoup de temps à leurs pratiques artistiques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177840" indent="-177480">
              <a:lnSpc>
                <a:spcPct val="100000"/>
              </a:lnSpc>
              <a:spcBef>
                <a:spcPts val="581"/>
              </a:spcBef>
              <a:buSzPct val="100000"/>
              <a:buBlip>
                <a:blip r:embed="rId2"/>
              </a:buBlip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Inscription en conservatoire en parallèle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87" name="Picture 3" descr=""/>
          <p:cNvPicPr/>
          <p:nvPr/>
        </p:nvPicPr>
        <p:blipFill>
          <a:blip r:embed="rId3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88" name="Table 3"/>
          <p:cNvGraphicFramePr/>
          <p:nvPr/>
        </p:nvGraphicFramePr>
        <p:xfrm>
          <a:off x="812880" y="2995200"/>
          <a:ext cx="6080040" cy="1854000"/>
        </p:xfrm>
        <a:graphic>
          <a:graphicData uri="http://schemas.openxmlformats.org/drawingml/2006/table">
            <a:tbl>
              <a:tblPr/>
              <a:tblGrid>
                <a:gridCol w="3055680"/>
                <a:gridCol w="1529640"/>
                <a:gridCol w="1494720"/>
              </a:tblGrid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837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Economie, droit et environnement du spectacle vivant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837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Culture et sciences chorégraphiques ou musicales ou théâtrales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7h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588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Pratique de la danse, ou de la musique, ou du théâtre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7h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289" name="CustomShape 4"/>
          <p:cNvSpPr/>
          <p:nvPr/>
        </p:nvSpPr>
        <p:spPr>
          <a:xfrm>
            <a:off x="7430760" y="3044880"/>
            <a:ext cx="3826080" cy="314244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Administrateur de salle de spectacle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Danseur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Comédien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Médiateur culturel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Professeur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Pianiste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Chorégraphe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Organisateur de festival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Voie professionnelle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Secteur industriel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Secteur service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92" name="Picture 3" descr=""/>
          <p:cNvPicPr/>
          <p:nvPr/>
        </p:nvPicPr>
        <p:blipFill>
          <a:blip r:embed="rId1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  <p:pic>
        <p:nvPicPr>
          <p:cNvPr id="293" name="Image 1" descr=""/>
          <p:cNvPicPr/>
          <p:nvPr/>
        </p:nvPicPr>
        <p:blipFill>
          <a:blip r:embed="rId2"/>
          <a:stretch/>
        </p:blipFill>
        <p:spPr>
          <a:xfrm>
            <a:off x="1230120" y="2160000"/>
            <a:ext cx="4316760" cy="4469040"/>
          </a:xfrm>
          <a:prstGeom prst="rect">
            <a:avLst/>
          </a:prstGeom>
          <a:ln>
            <a:noFill/>
          </a:ln>
        </p:spPr>
      </p:pic>
      <p:pic>
        <p:nvPicPr>
          <p:cNvPr id="294" name="Image 6" descr=""/>
          <p:cNvPicPr/>
          <p:nvPr/>
        </p:nvPicPr>
        <p:blipFill>
          <a:blip r:embed="rId3"/>
          <a:stretch/>
        </p:blipFill>
        <p:spPr>
          <a:xfrm>
            <a:off x="6778080" y="2255040"/>
            <a:ext cx="4596840" cy="429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736200" y="194040"/>
            <a:ext cx="10870920" cy="89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L’offre de formation  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1847520" y="2438280"/>
            <a:ext cx="4032000" cy="39452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0000" rIns="90000" tIns="45000" bIns="45000">
            <a:normAutofit fontScale="33000"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w Cen MT"/>
              </a:rPr>
              <a:t>Les différentes spécialités du bassin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00000"/>
                </a:solidFill>
                <a:latin typeface="Tw Cen MT"/>
              </a:rPr>
              <a:t>Arts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: théâtre, arts plastiques</a:t>
            </a:r>
            <a:r>
              <a:rPr b="0" lang="fr-FR" sz="1900" spc="-1" strike="noStrike">
                <a:solidFill>
                  <a:srgbClr val="0d0d0d"/>
                </a:solidFill>
                <a:latin typeface="Tw Cen MT"/>
              </a:rPr>
              <a:t>, musique, cinéma-audiovisuel…….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00000"/>
                </a:solidFill>
                <a:latin typeface="Tw Cen MT"/>
              </a:rPr>
              <a:t>HGP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: Histoire-géographie, géopolitique et sciences politiques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00000"/>
                </a:solidFill>
                <a:latin typeface="Tw Cen MT"/>
              </a:rPr>
              <a:t>HLP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: Humanités, littérature et philosophie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00000"/>
                </a:solidFill>
                <a:latin typeface="Tw Cen MT"/>
              </a:rPr>
              <a:t>LCE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: Langues, littératures et cultures étrangères: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marL="365760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Anglais ou Espagnol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d0d0d"/>
                </a:solidFill>
                <a:latin typeface="Tw Cen MT"/>
              </a:rPr>
              <a:t>LCA</a:t>
            </a:r>
            <a:r>
              <a:rPr b="0" lang="fr-FR" sz="1900" spc="-1" strike="noStrike">
                <a:solidFill>
                  <a:srgbClr val="0d0d0d"/>
                </a:solidFill>
                <a:latin typeface="Tw Cen MT"/>
              </a:rPr>
              <a:t>: Littérature, Langue culture antique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Mathématiques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00000"/>
                </a:solidFill>
                <a:latin typeface="Tw Cen MT"/>
              </a:rPr>
              <a:t>NSI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: Numérique et sciences informatiques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00000"/>
                </a:solidFill>
                <a:latin typeface="Tw Cen MT"/>
              </a:rPr>
              <a:t>PC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: Physique-chimie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00000"/>
                </a:solidFill>
                <a:latin typeface="Tw Cen MT"/>
              </a:rPr>
              <a:t>SVT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: Sciences de la vie et de la terre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00000"/>
                </a:solidFill>
                <a:latin typeface="Tw Cen MT"/>
              </a:rPr>
              <a:t>SES</a:t>
            </a: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: Sciences économiques et sociales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1" lang="fr-FR" sz="1900" spc="-1" strike="noStrike">
                <a:solidFill>
                  <a:srgbClr val="0d0d0d"/>
                </a:solidFill>
                <a:latin typeface="Tw Cen MT"/>
              </a:rPr>
              <a:t>SI</a:t>
            </a:r>
            <a:r>
              <a:rPr b="0" lang="fr-FR" sz="1900" spc="-1" strike="noStrike">
                <a:solidFill>
                  <a:srgbClr val="0d0d0d"/>
                </a:solidFill>
                <a:latin typeface="Tw Cen MT"/>
              </a:rPr>
              <a:t>: Sciences de l’ingénieur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b0f0"/>
                </a:solidFill>
                <a:latin typeface="Tw Cen MT"/>
              </a:rPr>
              <a:t>Ecologie (Douai….)*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5951880" y="2438280"/>
            <a:ext cx="4258440" cy="39452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0000" rIns="90000" tIns="45000" bIns="45000">
            <a:normAutofit fontScale="41000"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w Cen MT"/>
              </a:rPr>
              <a:t>Les 8 séries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</a:pPr>
            <a:r>
              <a:rPr b="1" lang="fr-FR" sz="2000" spc="-1" strike="noStrike">
                <a:solidFill>
                  <a:srgbClr val="000000"/>
                </a:solidFill>
                <a:latin typeface="Tw Cen MT"/>
              </a:rPr>
              <a:t>STL: Sciences et Technologies de Laboratoire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65760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STI2D: Sciences et Technologies de l’Industrie et du Développement Durable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ST2S: Sciences et Technologies de la Santé et du Social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b0f0"/>
                </a:solidFill>
                <a:latin typeface="Tw Cen MT"/>
              </a:rPr>
              <a:t>STAV: Sciences et Technologies de l’ Agronomie et du Vivant (Douai….)*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STMG: Sciences et Technologies du Management et de la Gestion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b0f0"/>
                </a:solidFill>
                <a:latin typeface="Tw Cen MT"/>
              </a:rPr>
              <a:t>STHR: Sciences et Technologies de l’Hôtellerie et de la Restauration (Avesnes, Lille,…)*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Tw Cen MT"/>
              </a:rPr>
              <a:t>STD2A: Sciences et Technologies du Design et de l’Art Appliqué (Louvroil, Roubaix,….)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b0f0"/>
                </a:solidFill>
                <a:latin typeface="Tw Cen MT"/>
              </a:rPr>
              <a:t>2TMD: Techniques du Théâtre de la Danse et de la Musique (Douai, Lille…)*</a:t>
            </a: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9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8" name="TextShape 4"/>
          <p:cNvSpPr txBox="1"/>
          <p:nvPr/>
        </p:nvSpPr>
        <p:spPr>
          <a:xfrm>
            <a:off x="1847520" y="1752480"/>
            <a:ext cx="4032000" cy="639720"/>
          </a:xfrm>
          <a:prstGeom prst="rect">
            <a:avLst/>
          </a:prstGeom>
          <a:solidFill>
            <a:srgbClr val="dd8047"/>
          </a:solidFill>
          <a:ln w="12600">
            <a:solidFill>
              <a:srgbClr val="000000"/>
            </a:solidFill>
            <a:round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Tw Cen MT"/>
              </a:rPr>
              <a:t>Le bac. général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9" name="TextShape 5"/>
          <p:cNvSpPr txBox="1"/>
          <p:nvPr/>
        </p:nvSpPr>
        <p:spPr>
          <a:xfrm>
            <a:off x="5951880" y="1752480"/>
            <a:ext cx="4258440" cy="639720"/>
          </a:xfrm>
          <a:prstGeom prst="rect">
            <a:avLst/>
          </a:prstGeom>
          <a:solidFill>
            <a:srgbClr val="d8b25c"/>
          </a:solidFill>
          <a:ln w="12600">
            <a:solidFill>
              <a:srgbClr val="000000"/>
            </a:solidFill>
            <a:round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Tw Cen MT"/>
              </a:rPr>
              <a:t>Les bac. technologiques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00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  <p:sp>
        <p:nvSpPr>
          <p:cNvPr id="301" name="CustomShape 6"/>
          <p:cNvSpPr/>
          <p:nvPr/>
        </p:nvSpPr>
        <p:spPr>
          <a:xfrm>
            <a:off x="99720" y="5852160"/>
            <a:ext cx="1678680" cy="739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Tw Cen MT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latin typeface="Tw Cen MT"/>
              </a:rPr>
              <a:t>*en bleu les formations en dehors du bassin </a:t>
            </a:r>
            <a:endParaRPr b="0" lang="fr-F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noFill/>
          <a:ln>
            <a:noFill/>
          </a:ln>
          <a:effectLst>
            <a:outerShdw dist="228593" dir="2700000">
              <a:srgbClr val="000000">
                <a:alpha val="30000"/>
              </a:srgbClr>
            </a:outerShdw>
          </a:effectLst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4400" spc="-1" strike="noStrike">
                <a:solidFill>
                  <a:srgbClr val="28465f"/>
                </a:solidFill>
                <a:latin typeface="Tw Cen MT"/>
              </a:rPr>
              <a:t>Après la seconde 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4400" spc="-1" strike="noStrike">
                <a:solidFill>
                  <a:srgbClr val="28465f"/>
                </a:solidFill>
                <a:latin typeface="Tw Cen MT"/>
              </a:rPr>
              <a:t>Choisir son baccalauréat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3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711360" y="272880"/>
            <a:ext cx="10870920" cy="86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L’offre de formation au Lycée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1847520" y="2331720"/>
            <a:ext cx="4032000" cy="425268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0000" rIns="90000" tIns="45000" bIns="45000">
            <a:normAutofit fontScale="56000"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Bac Général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fr-FR" sz="1600" spc="-1" strike="noStrike">
                <a:solidFill>
                  <a:srgbClr val="000000"/>
                </a:solidFill>
                <a:latin typeface="Tw Cen MT"/>
              </a:rPr>
              <a:t>Spécialités </a:t>
            </a:r>
            <a:r>
              <a:rPr b="0" lang="fr-FR" sz="1600" spc="-1" strike="noStrike">
                <a:solidFill>
                  <a:srgbClr val="000000"/>
                </a:solidFill>
                <a:latin typeface="Tw Cen MT"/>
              </a:rPr>
              <a:t>:</a:t>
            </a:r>
            <a:endParaRPr b="0" lang="fr-FR" sz="16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Arts plastiques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Théâtre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Histoire-géographie, géopolitique et sciences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Humanités, littérature et philosophie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Langues, littératures et cultures étrangères Anglais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Langues, littératures et cultures étrangères Espagnol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Mathématiques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Numérique et sciences informatiques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Physique-chimie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Sciences de la vie et de la terre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Sciences économiques et sociales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Bac Technologique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fr-FR" sz="1500" spc="-1" strike="noStrike">
                <a:solidFill>
                  <a:srgbClr val="000000"/>
                </a:solidFill>
                <a:latin typeface="Tw Cen MT"/>
              </a:rPr>
              <a:t>STL (Sciences et Technologies de Laboratoire), spécialités :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Biotechnologie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"/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Tw Cen MT"/>
              </a:rPr>
              <a:t>Physique chimie de laboratoire</a:t>
            </a: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5951880" y="2331720"/>
            <a:ext cx="4258440" cy="425268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0000" rIns="90000" tIns="45000" bIns="45000">
            <a:no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BTS Bio-analyses et contrôles</a:t>
            </a: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BTS Contrôle industriel et régulation automatique</a:t>
            </a: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BTS Métiers de la Chimie</a:t>
            </a: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BTS Pilotage de Procédés</a:t>
            </a: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possible en apprentissage</a:t>
            </a: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DTS Imagerie médicale  et radiologie thérapeutique</a:t>
            </a: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Prépa. ATS</a:t>
            </a: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5" name="TextShape 4"/>
          <p:cNvSpPr txBox="1"/>
          <p:nvPr/>
        </p:nvSpPr>
        <p:spPr>
          <a:xfrm>
            <a:off x="1847520" y="1622880"/>
            <a:ext cx="4032000" cy="639720"/>
          </a:xfrm>
          <a:prstGeom prst="rect">
            <a:avLst/>
          </a:prstGeom>
          <a:solidFill>
            <a:srgbClr val="dd8047"/>
          </a:solidFill>
          <a:ln w="12600">
            <a:solidFill>
              <a:srgbClr val="000000"/>
            </a:solidFill>
            <a:round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Tw Cen MT"/>
              </a:rPr>
              <a:t>Les différents baccalauréats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6" name="TextShape 5"/>
          <p:cNvSpPr txBox="1"/>
          <p:nvPr/>
        </p:nvSpPr>
        <p:spPr>
          <a:xfrm>
            <a:off x="5951880" y="1622880"/>
            <a:ext cx="4258440" cy="639720"/>
          </a:xfrm>
          <a:prstGeom prst="rect">
            <a:avLst/>
          </a:prstGeom>
          <a:solidFill>
            <a:srgbClr val="d8b25c"/>
          </a:solidFill>
          <a:ln w="12600">
            <a:solidFill>
              <a:srgbClr val="000000"/>
            </a:solidFill>
            <a:round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Tw Cen MT"/>
              </a:rPr>
              <a:t>Les formations Post-Bac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07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  <p:sp>
        <p:nvSpPr>
          <p:cNvPr id="308" name="CustomShape 6"/>
          <p:cNvSpPr/>
          <p:nvPr/>
        </p:nvSpPr>
        <p:spPr>
          <a:xfrm>
            <a:off x="151920" y="2743200"/>
            <a:ext cx="1695240" cy="2831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2060"/>
                </a:solidFill>
                <a:latin typeface="Tw Cen MT"/>
              </a:rPr>
              <a:t>Options de 3h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2060"/>
                </a:solidFill>
                <a:latin typeface="Tw Cen MT"/>
              </a:rPr>
              <a:t>En 1ère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2060"/>
                </a:solidFill>
                <a:latin typeface="Tw Cen MT"/>
              </a:rPr>
              <a:t>Euro anglais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2060"/>
                </a:solidFill>
                <a:latin typeface="Tw Cen MT"/>
              </a:rPr>
              <a:t>Arts plastiques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2060"/>
                </a:solidFill>
                <a:latin typeface="Tw Cen MT"/>
              </a:rPr>
              <a:t>Théâtre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8465f"/>
                </a:solidFill>
                <a:latin typeface="Tw Cen MT"/>
              </a:rPr>
              <a:t>ATTENTION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816840" y="1600200"/>
            <a:ext cx="10870920" cy="482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Certaines poursuites d’études dans le supérieur demandent des prérequis indispensables pour postuler. Il s’agit la plupart du temps des formations scientifiques et sélectives comme: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CPGE scientifiques: </a:t>
            </a:r>
            <a:r>
              <a:rPr b="0" lang="fr-FR" sz="2600" spc="-1" strike="noStrike">
                <a:solidFill>
                  <a:srgbClr val="ff0000"/>
                </a:solidFill>
                <a:latin typeface="Tw Cen MT"/>
              </a:rPr>
              <a:t>Math*</a:t>
            </a: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, PC, SI, NSI, SVT</a:t>
            </a:r>
            <a:endParaRPr b="0" lang="fr-FR" sz="26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CPGE économiques: </a:t>
            </a:r>
            <a:r>
              <a:rPr b="0" lang="fr-FR" sz="2600" spc="-1" strike="noStrike">
                <a:solidFill>
                  <a:srgbClr val="ff0000"/>
                </a:solidFill>
                <a:latin typeface="Tw Cen MT"/>
              </a:rPr>
              <a:t>Math*</a:t>
            </a:r>
            <a:endParaRPr b="0" lang="fr-FR" sz="2600" spc="-1" strike="noStrike">
              <a:solidFill>
                <a:srgbClr val="000000"/>
              </a:solidFill>
              <a:latin typeface="Tw Cen MT"/>
            </a:endParaRPr>
          </a:p>
          <a:p>
            <a:pPr marL="365760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0" lang="fr-FR" sz="2600" spc="-1" strike="noStrike">
                <a:solidFill>
                  <a:srgbClr val="ff0000"/>
                </a:solidFill>
                <a:latin typeface="Tw Cen MT"/>
              </a:rPr>
              <a:t>*</a:t>
            </a: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spécialité à suivre en 1</a:t>
            </a:r>
            <a:r>
              <a:rPr b="0" lang="fr-FR" sz="1400" spc="-1" strike="noStrike" baseline="30000">
                <a:solidFill>
                  <a:srgbClr val="000000"/>
                </a:solidFill>
                <a:latin typeface="Tw Cen MT"/>
              </a:rPr>
              <a:t>ère</a:t>
            </a: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 et en terminale, selon le cas à compléter par math expertes en terminale</a:t>
            </a: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Licences scientifiques: Math, PC, SVT</a:t>
            </a:r>
            <a:endParaRPr b="0" lang="fr-FR" sz="2600" spc="-1" strike="noStrike">
              <a:solidFill>
                <a:srgbClr val="000000"/>
              </a:solidFill>
              <a:latin typeface="Tw Cen MT"/>
            </a:endParaRPr>
          </a:p>
          <a:p>
            <a:pPr lvl="1" marL="640080" indent="-2739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Licences économiques: Math</a:t>
            </a:r>
            <a:endParaRPr b="0" lang="fr-FR" sz="2600" spc="-1" strike="noStrike">
              <a:solidFill>
                <a:srgbClr val="000000"/>
              </a:solidFill>
              <a:latin typeface="Tw Cen MT"/>
            </a:endParaRPr>
          </a:p>
          <a:p>
            <a:pPr marL="365760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Spécialité mathématiques en 1ère puis au moins math complémentaires en terminale selon les cas</a:t>
            </a:r>
            <a:endParaRPr b="0" lang="fr-FR" sz="14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11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Associations obligatoires au lycée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816840" y="1600200"/>
            <a:ext cx="10870920" cy="475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Afin de suivre au mieux dans certains enseignements et de pouvoir réussir les formations dans le supérieur, certaines spécialités ne peuvent être dissociées: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1</a:t>
            </a:r>
            <a:r>
              <a:rPr b="0" lang="fr-FR" sz="2900" spc="-1" strike="noStrike" baseline="30000">
                <a:solidFill>
                  <a:srgbClr val="000000"/>
                </a:solidFill>
                <a:latin typeface="Tw Cen MT"/>
              </a:rPr>
              <a:t>ère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spécialité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2</a:t>
            </a:r>
            <a:r>
              <a:rPr b="0" lang="fr-FR" sz="2900" spc="-1" strike="noStrike" baseline="30000">
                <a:solidFill>
                  <a:srgbClr val="000000"/>
                </a:solidFill>
                <a:latin typeface="Tw Cen MT"/>
              </a:rPr>
              <a:t>ème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spécialité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3</a:t>
            </a:r>
            <a:r>
              <a:rPr b="0" lang="fr-FR" sz="2900" spc="-1" strike="noStrike" baseline="30000">
                <a:solidFill>
                  <a:srgbClr val="000000"/>
                </a:solidFill>
                <a:latin typeface="Tw Cen MT"/>
              </a:rPr>
              <a:t>ème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spécialité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14" name="Picture 3" descr=""/>
          <p:cNvPicPr/>
          <p:nvPr/>
        </p:nvPicPr>
        <p:blipFill>
          <a:blip r:embed="rId1"/>
          <a:stretch/>
        </p:blipFill>
        <p:spPr>
          <a:xfrm>
            <a:off x="9257400" y="186840"/>
            <a:ext cx="1750320" cy="999720"/>
          </a:xfrm>
          <a:prstGeom prst="rect">
            <a:avLst/>
          </a:prstGeom>
          <a:ln w="9360">
            <a:noFill/>
          </a:ln>
        </p:spPr>
      </p:pic>
      <p:sp>
        <p:nvSpPr>
          <p:cNvPr id="315" name="CustomShape 3"/>
          <p:cNvSpPr/>
          <p:nvPr/>
        </p:nvSpPr>
        <p:spPr>
          <a:xfrm>
            <a:off x="4572000" y="4534560"/>
            <a:ext cx="1961640" cy="83412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Tw Cen MT"/>
              </a:rPr>
              <a:t>+ MATH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1482480" y="4245840"/>
            <a:ext cx="1278000" cy="59436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Tw Cen MT"/>
              </a:rPr>
              <a:t>PC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17" name="CustomShape 5"/>
          <p:cNvSpPr/>
          <p:nvPr/>
        </p:nvSpPr>
        <p:spPr>
          <a:xfrm>
            <a:off x="1482480" y="5257800"/>
            <a:ext cx="1278000" cy="59436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Tw Cen MT"/>
              </a:rPr>
              <a:t>NSI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18" name="CustomShape 6"/>
          <p:cNvSpPr/>
          <p:nvPr/>
        </p:nvSpPr>
        <p:spPr>
          <a:xfrm>
            <a:off x="8319600" y="4456440"/>
            <a:ext cx="2298960" cy="990360"/>
          </a:xfrm>
          <a:prstGeom prst="ellipse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Tw Cen MT"/>
              </a:rPr>
              <a:t>Au choix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2" dur="indefinite" restart="never" nodeType="tmRoot">
          <p:childTnLst>
            <p:seq>
              <p:cTn id="113" dur="indefinite" nodeType="mainSeq"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Associations impossibles au lycée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2 spécialités artistiques: 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Théâtre + Arts plastiques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2 spécialités linguistiques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LCE Anglais + LCE Espagnol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Parfois certaines triplettes qui ne seraient pas compatibles avec les emplois du temps (vu au cas par cas)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21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812880" y="272880"/>
            <a:ext cx="10769400" cy="86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Spécialités scientifiques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812880" y="1752480"/>
            <a:ext cx="2133360" cy="4343040"/>
          </a:xfrm>
          <a:prstGeom prst="rect">
            <a:avLst/>
          </a:prstGeom>
          <a:noFill/>
          <a:ln cap="sq" w="50760">
            <a:solidFill>
              <a:srgbClr val="dd8047"/>
            </a:solidFill>
            <a:miter/>
          </a:ln>
        </p:spPr>
        <p:txBody>
          <a:bodyPr lIns="137160" rIns="137160" tIns="182880" bIns="9144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MATH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PC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SVT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NSI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3149640" y="1752480"/>
            <a:ext cx="8534160" cy="483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Avoir une curiosité pour les sciences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Aimer faire des hypothèses et les analyser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S’exercer à la pratique expérimentale (TP), faire de la résolution de problème, de la programmation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Tw Cen MT"/>
              </a:rPr>
              <a:t>Exemples de diplômes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BTS, BUT, DTS: pilotages de procédés, métiers de la chimie, biologie médicale, imagerie médicale, mesures physiques, génie mécanique, informatique, …..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CPGE: scientifique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Licences: mathématiques, électronique informatique industrielle, science de la vie et de l’environnement, santé, génie civil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Ecoles d’ingénieur, de commerce, paramédicale, architecture……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Développeur d’application mobile, enseignant, médecin, mécatronicien, agronome, vétérinaire, statisticien, technicien de maintenance médicale, …..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25" name="Picture 3" descr=""/>
          <p:cNvPicPr/>
          <p:nvPr/>
        </p:nvPicPr>
        <p:blipFill>
          <a:blip r:embed="rId1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812880" y="272880"/>
            <a:ext cx="10769400" cy="86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Spécialités littéraires et linguistiques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812880" y="1752480"/>
            <a:ext cx="2133360" cy="4343040"/>
          </a:xfrm>
          <a:prstGeom prst="rect">
            <a:avLst/>
          </a:prstGeom>
          <a:noFill/>
          <a:ln cap="sq" w="50760">
            <a:solidFill>
              <a:srgbClr val="dd8047"/>
            </a:solidFill>
            <a:miter/>
          </a:ln>
        </p:spPr>
        <p:txBody>
          <a:bodyPr lIns="137160" rIns="137160" tIns="182880" bIns="9144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ANGLAIS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ESPAGNOL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HUMANITES, LITTÉRATURE et PHILOSOPHIE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3149640" y="1752480"/>
            <a:ext cx="8534160" cy="483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Explorer la langue, la littérature et la culture de manière approfondie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Développer le goût de lire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Développer l’autonomie dans l’usage de la langue (travail en groupes, réalisation de projets)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Tw Cen MT"/>
              </a:rPr>
              <a:t>Exemples de diplômes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BTS: Commerce International • Hôtellerie restauration • Communication • Tourisme • Négociation Digitalisation et Relation Client • Management Commercial Opérationnel 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CPGE Littéraires, économie et sciences économiques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LICENCE: Langues Etrangères Appliquées • Langue Littérature Civilisation Etrangère • Droit et langues • Histoire géographie…..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29" name="Picture 3" descr=""/>
          <p:cNvPicPr/>
          <p:nvPr/>
        </p:nvPicPr>
        <p:blipFill>
          <a:blip r:embed="rId1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812880" y="272880"/>
            <a:ext cx="10769400" cy="86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Spécialités sciences humaines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507960" y="1752480"/>
            <a:ext cx="2545560" cy="4343040"/>
          </a:xfrm>
          <a:prstGeom prst="rect">
            <a:avLst/>
          </a:prstGeom>
          <a:noFill/>
          <a:ln cap="sq" w="50760">
            <a:solidFill>
              <a:srgbClr val="dd8047"/>
            </a:solidFill>
            <a:miter/>
          </a:ln>
        </p:spPr>
        <p:txBody>
          <a:bodyPr lIns="137160" rIns="137160" tIns="182880" bIns="9144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HUMANITES, LITTÉRATURE et PHILOSOPHIE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SCIENCES ECONOMIQUES et SOCIALES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HISTOIRE GEOGRAPHIE, GEOPOLITIQUE et SCIENCES POLITIQUES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3149640" y="1752480"/>
            <a:ext cx="8534160" cy="4956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97000"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Acquérir une solide culture générale, avoir des clefs pour comprendre le monde dans lequel on vit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S’exprimer avec aisance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S’intéresser aux idées d’hier et d’aujourd’hui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Tw Cen MT"/>
              </a:rPr>
              <a:t>Exemples de diplômes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BTS, BUT, DCG: Economie sociale et familiale, gestion de PME, assurance-banque, immobilier, commerce international, carrières juridiques, communication-information, gestion des entreprises et des administrations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CPGE: littéraire, économique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LICENCE: sciences politiques, littérature, philosophie, géographie et aménagement, sociologie, économie et gestion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Ecoles de commerce, écoles spécialisées, IEP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Responsable marketing, responsable ressources humaines, enseignant, assistant social, éducateur PJJ, expert comptable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33" name="Picture 3" descr=""/>
          <p:cNvPicPr/>
          <p:nvPr/>
        </p:nvPicPr>
        <p:blipFill>
          <a:blip r:embed="rId1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500" fill="hold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500" fill="hold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500" fill="hold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500" fill="hold"/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" dur="500" fill="hold"/>
                                        <p:tgtEl>
                                          <p:spTgt spid="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812880" y="272880"/>
            <a:ext cx="10769400" cy="86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Spécialités artistiques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812880" y="1752480"/>
            <a:ext cx="2133360" cy="4343040"/>
          </a:xfrm>
          <a:prstGeom prst="rect">
            <a:avLst/>
          </a:prstGeom>
          <a:noFill/>
          <a:ln cap="sq" w="50760">
            <a:solidFill>
              <a:srgbClr val="dd8047"/>
            </a:solidFill>
            <a:miter/>
          </a:ln>
        </p:spPr>
        <p:txBody>
          <a:bodyPr lIns="137160" rIns="137160" tIns="182880" bIns="9144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THEATRE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ARTS PLASTIQUES</a:t>
            </a:r>
            <a:endParaRPr b="0" lang="fr-FR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6" name="TextShape 3"/>
          <p:cNvSpPr txBox="1"/>
          <p:nvPr/>
        </p:nvSpPr>
        <p:spPr>
          <a:xfrm>
            <a:off x="3149640" y="1752480"/>
            <a:ext cx="8534160" cy="441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91000"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Aimer pratiquer un art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Être curieux de l’évolution artistique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Réfléchir et raisonner sur des questions culturelles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Tw Cen MT"/>
              </a:rPr>
              <a:t>Exemples de diplômes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BTS, DN MADE, BUT: design d’espace, communication évènementielle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CPGE : littéraire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Licences: métier du spectacle vivant, arts plastiques, 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Ecole de théâtre, Ecole supérieure d’art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Tw Cen MT"/>
              </a:rPr>
              <a:t>Exemples de métiers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37" name="Picture 3" descr=""/>
          <p:cNvPicPr/>
          <p:nvPr/>
        </p:nvPicPr>
        <p:blipFill>
          <a:blip r:embed="rId1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8" dur="indefinite" restart="never" nodeType="tmRoot">
          <p:childTnLst>
            <p:seq>
              <p:cTn id="199" dur="indefinite" nodeType="mainSeq">
                <p:childTnLst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500" fill="hold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6" dur="500" fill="hold"/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500" fill="hold"/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500" fill="hold"/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3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3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3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500" fill="hold"/>
                                        <p:tgtEl>
                                          <p:spTgt spid="3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3" descr=""/>
          <p:cNvPicPr/>
          <p:nvPr/>
        </p:nvPicPr>
        <p:blipFill>
          <a:blip r:embed="rId1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  <p:pic>
        <p:nvPicPr>
          <p:cNvPr id="339" name="Image 5" descr=""/>
          <p:cNvPicPr/>
          <p:nvPr/>
        </p:nvPicPr>
        <p:blipFill>
          <a:blip r:embed="rId2"/>
          <a:stretch/>
        </p:blipFill>
        <p:spPr>
          <a:xfrm>
            <a:off x="1788480" y="1235160"/>
            <a:ext cx="8216280" cy="5324760"/>
          </a:xfrm>
          <a:prstGeom prst="rect">
            <a:avLst/>
          </a:prstGeom>
          <a:ln>
            <a:noFill/>
          </a:ln>
        </p:spPr>
      </p:pic>
      <p:sp>
        <p:nvSpPr>
          <p:cNvPr id="340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f7b615"/>
                </a:solidFill>
                <a:uFillTx/>
                <a:latin typeface="Tw Cen MT"/>
                <a:hlinkClick r:id="rId3"/>
              </a:rPr>
              <a:t>horizons21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960120" y="1626840"/>
            <a:ext cx="1087092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81288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f7b615"/>
                </a:solidFill>
                <a:uFillTx/>
                <a:latin typeface="Tw Cen MT"/>
                <a:hlinkClick r:id="rId1"/>
              </a:rPr>
              <a:t>Seconde 2020</a:t>
            </a:r>
            <a:endParaRPr b="0" lang="fr-FR" sz="2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587880" y="1470960"/>
            <a:ext cx="10508760" cy="459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44" name="Picture 3" descr=""/>
          <p:cNvPicPr/>
          <p:nvPr/>
        </p:nvPicPr>
        <p:blipFill>
          <a:blip r:embed="rId2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  <p:pic>
        <p:nvPicPr>
          <p:cNvPr id="345" name="Image 1" descr=""/>
          <p:cNvPicPr/>
          <p:nvPr/>
        </p:nvPicPr>
        <p:blipFill>
          <a:blip r:embed="rId3"/>
          <a:stretch/>
        </p:blipFill>
        <p:spPr>
          <a:xfrm>
            <a:off x="1739880" y="1299240"/>
            <a:ext cx="8556120" cy="553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15000"/>
          </a:bodyPr>
          <a:p>
            <a:pPr>
              <a:lnSpc>
                <a:spcPct val="100000"/>
              </a:lnSpc>
            </a:pPr>
            <a:br/>
            <a:br/>
            <a:r>
              <a:rPr b="0" lang="fr-FR" sz="4400" spc="-1" strike="noStrike" cap="small">
                <a:solidFill>
                  <a:srgbClr val="28465f"/>
                </a:solidFill>
                <a:latin typeface="Tw Cen MT"/>
              </a:rPr>
              <a:t>Le </a:t>
            </a:r>
            <a:r>
              <a:rPr b="0" lang="fr-FR" sz="4900" spc="-1" strike="noStrike" cap="small">
                <a:solidFill>
                  <a:srgbClr val="28465f"/>
                </a:solidFill>
                <a:latin typeface="Tw Cen MT"/>
              </a:rPr>
              <a:t>calendrier</a:t>
            </a:r>
            <a:r>
              <a:rPr b="0" lang="fr-FR" sz="4400" spc="-1" strike="noStrike" cap="small">
                <a:solidFill>
                  <a:srgbClr val="28465f"/>
                </a:solidFill>
                <a:latin typeface="Tw Cen MT"/>
              </a:rPr>
              <a:t> de l’orientation </a:t>
            </a:r>
            <a:br/>
            <a:br/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Fin février : Intentions d’Orientation</a:t>
            </a:r>
            <a:br/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Mi-mars : propositions du conseil de classe</a:t>
            </a:r>
            <a:br/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Début mai : vœux définitifs de la famille</a:t>
            </a:r>
            <a:br/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 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Début juin : décision d’orientation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6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all">
                <a:solidFill>
                  <a:srgbClr val="355d7e"/>
                </a:solidFill>
                <a:latin typeface="Tw Cen MT"/>
              </a:rPr>
              <a:t>Pour aller plus loin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816840" y="1600200"/>
            <a:ext cx="10870920" cy="502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97000"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Sites web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65760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200" spc="-1" strike="noStrike" u="sng">
                <a:solidFill>
                  <a:srgbClr val="825e04"/>
                </a:solidFill>
                <a:uFillTx/>
                <a:latin typeface="Tw Cen MT"/>
                <a:hlinkClick r:id="rId1"/>
              </a:rPr>
              <a:t>https://www.onisep.fr/</a:t>
            </a:r>
            <a:endParaRPr b="0" lang="fr-FR" sz="22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355d7e"/>
                </a:solidFill>
                <a:latin typeface="Tw Cen MT"/>
              </a:rPr>
              <a:t>	</a:t>
            </a:r>
            <a:r>
              <a:rPr b="0" lang="fr-FR" sz="2000" spc="-1" strike="noStrike" u="sng">
                <a:solidFill>
                  <a:srgbClr val="825e04"/>
                </a:solidFill>
                <a:uFillTx/>
                <a:latin typeface="Tw Cen MT"/>
                <a:hlinkClick r:id="rId2"/>
              </a:rPr>
              <a:t>http://www.horizons21.fr/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355d7e"/>
                </a:solidFill>
                <a:latin typeface="Tw Cen MT"/>
              </a:rPr>
              <a:t>	</a:t>
            </a:r>
            <a:r>
              <a:rPr b="0" lang="fr-FR" sz="2000" spc="-1" strike="noStrike" u="sng">
                <a:solidFill>
                  <a:srgbClr val="825e04"/>
                </a:solidFill>
                <a:uFillTx/>
                <a:latin typeface="Tw Cen MT"/>
                <a:hlinkClick r:id="rId3"/>
              </a:rPr>
              <a:t>http://www.secondes-premieres2020-2021.fr/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355d7e"/>
                </a:solidFill>
                <a:latin typeface="Tw Cen MT"/>
              </a:rPr>
              <a:t>	</a:t>
            </a:r>
            <a:r>
              <a:rPr b="0" lang="fr-FR" sz="2000" spc="-1" strike="noStrike" u="sng">
                <a:solidFill>
                  <a:srgbClr val="825e04"/>
                </a:solidFill>
                <a:uFillTx/>
                <a:latin typeface="Tw Cen MT"/>
                <a:hlinkClick r:id="rId4"/>
              </a:rPr>
              <a:t>http://cio.valenciennes.free.fr/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Permanence de Mme Dulongpont au lycée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65760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     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Lundi 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  10h-17h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Jeudi 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  8h-17h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65760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     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Mercredi  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    8h-12h 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Vendredi 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14h-16h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65760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CIO du Hainaut-Valenciennois 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(</a:t>
            </a:r>
            <a:r>
              <a:rPr b="0" lang="fr-FR" sz="2200" spc="-1" strike="noStrike">
                <a:solidFill>
                  <a:srgbClr val="000000"/>
                </a:solidFill>
                <a:latin typeface="Tw Cen MT"/>
              </a:rPr>
              <a:t>2 rue Lemaire à Valenciennes)</a:t>
            </a:r>
            <a:endParaRPr b="0" lang="fr-FR" sz="22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fr-FR" sz="2600" spc="-1" strike="noStrike">
                <a:solidFill>
                  <a:srgbClr val="000000"/>
                </a:solidFill>
                <a:latin typeface="Tw Cen MT"/>
              </a:rPr>
              <a:t>du lundi au samedi midi au </a:t>
            </a:r>
            <a:r>
              <a:rPr b="0" lang="fr-FR" sz="2000" spc="-1" strike="noStrike">
                <a:solidFill>
                  <a:srgbClr val="000000"/>
                </a:solidFill>
                <a:latin typeface="Tw Cen MT"/>
              </a:rPr>
              <a:t>03.27.46.19.47  (9h-12h/13h30-17h30)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48" name="Picture 3" descr=""/>
          <p:cNvPicPr/>
          <p:nvPr/>
        </p:nvPicPr>
        <p:blipFill>
          <a:blip r:embed="rId5"/>
          <a:stretch/>
        </p:blipFill>
        <p:spPr>
          <a:xfrm>
            <a:off x="9726840" y="14868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4400" spc="-1" strike="noStrike" cap="small">
                <a:solidFill>
                  <a:srgbClr val="28465f"/>
                </a:solidFill>
                <a:latin typeface="Tw Cen MT"/>
              </a:rPr>
              <a:t>Le calendrier de l’affectation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Fin mai : 3 vœux d’affectation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900" spc="-1" strike="noStrike">
                <a:solidFill>
                  <a:srgbClr val="000000"/>
                </a:solidFill>
                <a:latin typeface="Tw Cen MT"/>
              </a:rPr>
              <a:t>Fin juin : décision d’affectation</a:t>
            </a: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9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fr-FR" sz="2800" spc="-1" strike="noStrike" cap="small">
                <a:solidFill>
                  <a:srgbClr val="28465f"/>
                </a:solidFill>
                <a:latin typeface="Tw Cen MT"/>
              </a:rPr>
              <a:t>Faire le bon choix c’est réfléchir sur soi</a:t>
            </a:r>
            <a:br/>
            <a:r>
              <a:rPr b="1" lang="fr-FR" sz="2800" spc="-1" strike="noStrike" cap="small">
                <a:solidFill>
                  <a:srgbClr val="28465f"/>
                </a:solidFill>
                <a:latin typeface="Tw Cen MT"/>
              </a:rPr>
              <a:t> et connaître ce qui existe</a:t>
            </a:r>
            <a:endParaRPr b="0" lang="fr-FR" sz="2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92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  <p:sp>
        <p:nvSpPr>
          <p:cNvPr id="193" name="CustomShape 3"/>
          <p:cNvSpPr/>
          <p:nvPr/>
        </p:nvSpPr>
        <p:spPr>
          <a:xfrm>
            <a:off x="1859400" y="3103920"/>
            <a:ext cx="1739520" cy="1624320"/>
          </a:xfrm>
          <a:prstGeom prst="ellipse">
            <a:avLst/>
          </a:prstGeom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4"/>
          <p:cNvSpPr/>
          <p:nvPr/>
        </p:nvSpPr>
        <p:spPr>
          <a:xfrm>
            <a:off x="7829640" y="3129840"/>
            <a:ext cx="1739520" cy="1624320"/>
          </a:xfrm>
          <a:prstGeom prst="ellipse">
            <a:avLst/>
          </a:prstGeom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5"/>
          <p:cNvSpPr/>
          <p:nvPr/>
        </p:nvSpPr>
        <p:spPr>
          <a:xfrm>
            <a:off x="289440" y="1933920"/>
            <a:ext cx="1535400" cy="7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Ses intérêts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Scolaires et 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Tw Cen MT"/>
              </a:rPr>
              <a:t>extra scolaires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3666960" y="2329920"/>
            <a:ext cx="1739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Ses compétences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2086200" y="5447160"/>
            <a:ext cx="153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Ses qualités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8" name="CustomShape 8"/>
          <p:cNvSpPr/>
          <p:nvPr/>
        </p:nvSpPr>
        <p:spPr>
          <a:xfrm>
            <a:off x="2174400" y="3580920"/>
            <a:ext cx="1109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Réflexion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sur soi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8051400" y="3663360"/>
            <a:ext cx="1295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Informations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0" name="CustomShape 10"/>
          <p:cNvSpPr/>
          <p:nvPr/>
        </p:nvSpPr>
        <p:spPr>
          <a:xfrm>
            <a:off x="6022800" y="1808280"/>
            <a:ext cx="18018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Nature, contenu des différentes disciplines et spécialités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1" name="CustomShape 11"/>
          <p:cNvSpPr/>
          <p:nvPr/>
        </p:nvSpPr>
        <p:spPr>
          <a:xfrm>
            <a:off x="7560720" y="5409720"/>
            <a:ext cx="2148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Intérêts, aptitudes et qualités personnelles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2" name="CustomShape 12"/>
          <p:cNvSpPr/>
          <p:nvPr/>
        </p:nvSpPr>
        <p:spPr>
          <a:xfrm>
            <a:off x="9821160" y="1909080"/>
            <a:ext cx="21362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Exigences et prérequis pour les poursuites dans l’enseignement supérieur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3" name="CustomShape 13"/>
          <p:cNvSpPr/>
          <p:nvPr/>
        </p:nvSpPr>
        <p:spPr>
          <a:xfrm>
            <a:off x="2622600" y="4737600"/>
            <a:ext cx="212760" cy="55368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14"/>
          <p:cNvSpPr/>
          <p:nvPr/>
        </p:nvSpPr>
        <p:spPr>
          <a:xfrm>
            <a:off x="8610120" y="4758840"/>
            <a:ext cx="212760" cy="5288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15"/>
          <p:cNvSpPr/>
          <p:nvPr/>
        </p:nvSpPr>
        <p:spPr>
          <a:xfrm rot="19208400">
            <a:off x="3264480" y="2982600"/>
            <a:ext cx="846360" cy="1944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16"/>
          <p:cNvSpPr/>
          <p:nvPr/>
        </p:nvSpPr>
        <p:spPr>
          <a:xfrm rot="18748200">
            <a:off x="9123480" y="2958480"/>
            <a:ext cx="774360" cy="187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17"/>
          <p:cNvSpPr/>
          <p:nvPr/>
        </p:nvSpPr>
        <p:spPr>
          <a:xfrm rot="2347800">
            <a:off x="1436040" y="2904120"/>
            <a:ext cx="849600" cy="20772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8"/>
          <p:cNvSpPr/>
          <p:nvPr/>
        </p:nvSpPr>
        <p:spPr>
          <a:xfrm rot="2839800">
            <a:off x="7506720" y="2854440"/>
            <a:ext cx="830520" cy="21636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3000"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Choix possibles après la classe de</a:t>
            </a:r>
            <a:br/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seconde générale et technologique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816840" y="1600200"/>
            <a:ext cx="10870920" cy="492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11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1133280" y="5875560"/>
            <a:ext cx="10241280" cy="630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w Cen MT"/>
              </a:rPr>
              <a:t>2</a:t>
            </a:r>
            <a:r>
              <a:rPr b="0" lang="fr-FR" sz="1800" spc="-1" strike="noStrike" baseline="30000">
                <a:solidFill>
                  <a:srgbClr val="ffffff"/>
                </a:solidFill>
                <a:latin typeface="Tw Cen MT"/>
              </a:rPr>
              <a:t>nde</a:t>
            </a:r>
            <a:r>
              <a:rPr b="0" lang="fr-FR" sz="1800" spc="-1" strike="noStrike">
                <a:solidFill>
                  <a:srgbClr val="ffffff"/>
                </a:solidFill>
                <a:latin typeface="Tw Cen MT"/>
              </a:rPr>
              <a:t> GT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1447920" y="2654280"/>
            <a:ext cx="2520720" cy="2778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Suivi de 2 spécialités sur les 3 à raison de 6h chacune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Choix de 3 spécialités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De 4h chacune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5124600" y="2633760"/>
            <a:ext cx="2520720" cy="2830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Choix de la spécialité en 1</a:t>
            </a:r>
            <a:r>
              <a:rPr b="0" lang="fr-FR" sz="1800" spc="-1" strike="noStrike" baseline="30000">
                <a:solidFill>
                  <a:srgbClr val="000000"/>
                </a:solidFill>
                <a:latin typeface="Tw Cen MT"/>
              </a:rPr>
              <a:t>ère</a:t>
            </a: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 ou en terminale selon les bac. techno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 flipV="1" rot="10800000">
            <a:off x="8782560" y="2656080"/>
            <a:ext cx="2352240" cy="2778480"/>
          </a:xfrm>
          <a:prstGeom prst="roundRect">
            <a:avLst>
              <a:gd name="adj" fmla="val 16667"/>
            </a:avLst>
          </a:prstGeom>
          <a:ln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w Cen MT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Stages en 1</a:t>
            </a:r>
            <a:r>
              <a:rPr b="0" lang="fr-FR" sz="1800" spc="-1" strike="noStrike" baseline="30000">
                <a:solidFill>
                  <a:srgbClr val="000000"/>
                </a:solidFill>
                <a:latin typeface="Tw Cen MT"/>
              </a:rPr>
              <a:t>ère</a:t>
            </a: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 et Terminale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Possible également en apprentissage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6" name="CustomShape 7"/>
          <p:cNvSpPr/>
          <p:nvPr/>
        </p:nvSpPr>
        <p:spPr>
          <a:xfrm>
            <a:off x="301680" y="4208040"/>
            <a:ext cx="831240" cy="122472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première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301680" y="2727720"/>
            <a:ext cx="831240" cy="1402200"/>
          </a:xfrm>
          <a:prstGeom prst="rect">
            <a:avLst/>
          </a:prstGeom>
          <a:ln>
            <a:round/>
          </a:ln>
          <a:scene3d>
            <a:camera prst="orthographicFront">
              <a:rot lat="20731346" lon="21361969" rev="30245"/>
            </a:camera>
            <a:lightRig dir="t" rig="threeP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Terminale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8" name="CustomShape 9"/>
          <p:cNvSpPr/>
          <p:nvPr/>
        </p:nvSpPr>
        <p:spPr>
          <a:xfrm>
            <a:off x="1729800" y="5487840"/>
            <a:ext cx="2285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1ccb5"/>
                </a:solidFill>
                <a:latin typeface="Tw Cen MT"/>
              </a:rPr>
              <a:t>Filière générale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9" name="CustomShape 10"/>
          <p:cNvSpPr/>
          <p:nvPr/>
        </p:nvSpPr>
        <p:spPr>
          <a:xfrm>
            <a:off x="5334840" y="5409360"/>
            <a:ext cx="2604600" cy="3646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harsh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a5ab81"/>
                </a:solidFill>
                <a:latin typeface="Tw Cen MT"/>
              </a:rPr>
              <a:t>Filière technologique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0" name="CustomShape 11"/>
          <p:cNvSpPr/>
          <p:nvPr/>
        </p:nvSpPr>
        <p:spPr>
          <a:xfrm>
            <a:off x="8782200" y="5391720"/>
            <a:ext cx="2352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eaf0f6"/>
                </a:solidFill>
                <a:latin typeface="Tw Cen MT"/>
              </a:rPr>
              <a:t>Filière professionnelle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1" name="CustomShape 12"/>
          <p:cNvSpPr/>
          <p:nvPr/>
        </p:nvSpPr>
        <p:spPr>
          <a:xfrm>
            <a:off x="8896680" y="1587600"/>
            <a:ext cx="2123640" cy="657000"/>
          </a:xfrm>
          <a:prstGeom prst="roundRect">
            <a:avLst>
              <a:gd name="adj" fmla="val 16667"/>
            </a:avLst>
          </a:prstGeom>
          <a:ln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Insertion professionnelle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2" name="CustomShape 13"/>
          <p:cNvSpPr/>
          <p:nvPr/>
        </p:nvSpPr>
        <p:spPr>
          <a:xfrm>
            <a:off x="4993920" y="1487160"/>
            <a:ext cx="2850480" cy="10267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w Cen MT"/>
              </a:rPr>
              <a:t>Etudes courtes BAC+2 ou 3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w Cen MT"/>
              </a:rPr>
              <a:t>BTS, BUT, DTS, écoles spécialisées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23" name="CustomShape 14"/>
          <p:cNvSpPr/>
          <p:nvPr/>
        </p:nvSpPr>
        <p:spPr>
          <a:xfrm>
            <a:off x="1285920" y="1581480"/>
            <a:ext cx="2914200" cy="8949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Etudes longues BAC+5, +8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Master, doctorat, écoles d’ingénieur de commerce….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4" name="CustomShape 15"/>
          <p:cNvSpPr/>
          <p:nvPr/>
        </p:nvSpPr>
        <p:spPr>
          <a:xfrm flipH="1" flipV="1">
            <a:off x="7813800" y="2388960"/>
            <a:ext cx="967320" cy="5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5" name="CustomShape 16"/>
          <p:cNvSpPr/>
          <p:nvPr/>
        </p:nvSpPr>
        <p:spPr>
          <a:xfrm flipH="1" flipV="1">
            <a:off x="4199760" y="2360520"/>
            <a:ext cx="961560" cy="49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6" name="CustomShape 17"/>
          <p:cNvSpPr/>
          <p:nvPr/>
        </p:nvSpPr>
        <p:spPr>
          <a:xfrm flipH="1">
            <a:off x="4199760" y="2000520"/>
            <a:ext cx="793080" cy="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7" name="CustomShape 18"/>
          <p:cNvSpPr/>
          <p:nvPr/>
        </p:nvSpPr>
        <p:spPr>
          <a:xfrm flipV="1">
            <a:off x="3924000" y="2407680"/>
            <a:ext cx="1106640" cy="49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8" name="CustomShape 19"/>
          <p:cNvSpPr/>
          <p:nvPr/>
        </p:nvSpPr>
        <p:spPr>
          <a:xfrm>
            <a:off x="2594880" y="2489040"/>
            <a:ext cx="268560" cy="23796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20"/>
          <p:cNvSpPr/>
          <p:nvPr/>
        </p:nvSpPr>
        <p:spPr>
          <a:xfrm>
            <a:off x="6248880" y="2535840"/>
            <a:ext cx="212400" cy="36900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21"/>
          <p:cNvSpPr/>
          <p:nvPr/>
        </p:nvSpPr>
        <p:spPr>
          <a:xfrm flipH="1">
            <a:off x="9868680" y="2297160"/>
            <a:ext cx="213840" cy="36900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711360" y="272880"/>
            <a:ext cx="10870920" cy="86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Choix de la filière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812880" y="2438280"/>
            <a:ext cx="3430440" cy="358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70000"/>
          </a:bodyPr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800" spc="-1" strike="noStrike">
                <a:solidFill>
                  <a:srgbClr val="000000"/>
                </a:solidFill>
                <a:latin typeface="Tw Cen MT"/>
              </a:rPr>
              <a:t>Enseignement théorique et abstrait</a:t>
            </a:r>
            <a:endParaRPr b="0" lang="fr-FR" sz="2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8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fr-FR" sz="2800" spc="-1" strike="noStrike">
                <a:solidFill>
                  <a:srgbClr val="000000"/>
                </a:solidFill>
                <a:latin typeface="Tw Cen MT"/>
              </a:rPr>
              <a:t>Réfléchir/analyser/ synthétiser</a:t>
            </a:r>
            <a:endParaRPr b="0" lang="fr-FR" sz="2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Tw Cen MT"/>
              </a:rPr>
              <a:t>Argumenter/rédiger</a:t>
            </a:r>
            <a:endParaRPr b="0" lang="fr-FR" sz="28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Tw Cen MT"/>
              </a:rPr>
              <a:t>Travail personnel important</a:t>
            </a:r>
            <a:endParaRPr b="0" lang="fr-FR" sz="2800" spc="-1" strike="noStrike">
              <a:solidFill>
                <a:srgbClr val="000000"/>
              </a:solidFill>
              <a:latin typeface="Tw Cen MT"/>
            </a:endParaRPr>
          </a:p>
        </p:txBody>
      </p:sp>
      <p:graphicFrame>
        <p:nvGraphicFramePr>
          <p:cNvPr id="233" name="Table 3"/>
          <p:cNvGraphicFramePr/>
          <p:nvPr/>
        </p:nvGraphicFramePr>
        <p:xfrm>
          <a:off x="4758480" y="2509560"/>
          <a:ext cx="6823440" cy="0"/>
        </p:xfrm>
        <a:graphic>
          <a:graphicData uri="http://schemas.openxmlformats.org/drawingml/2006/table">
            <a:tbl>
              <a:tblPr/>
              <a:tblGrid>
                <a:gridCol w="3411720"/>
                <a:gridCol w="3411720"/>
              </a:tblGrid>
              <a:tr h="0">
                <a:tc>
                  <a:txBody>
                    <a:bodyPr>
                      <a:noAutofit/>
                    </a:bodyPr>
                    <a:p>
                      <a:pPr marL="320040" indent="-31968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dd8047"/>
                        </a:buClr>
                        <a:buSzPct val="60000"/>
                        <a:buFont typeface="Wingdings" charset="2"/>
                        <a:buChar char=""/>
                      </a:pPr>
                      <a:r>
                        <a:rPr b="0" lang="fr-FR" sz="247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Enseignement concret</a:t>
                      </a:r>
                      <a:endParaRPr b="0" lang="fr-FR" sz="24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r>
                        <a:rPr b="0" lang="fr-FR" sz="247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    </a:t>
                      </a:r>
                      <a:r>
                        <a:rPr b="0" lang="fr-FR" sz="247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et pratique</a:t>
                      </a:r>
                      <a:endParaRPr b="0" lang="fr-FR" sz="24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endParaRPr b="0" lang="fr-FR" sz="2470" spc="-1" strike="noStrike">
                        <a:latin typeface="Arial"/>
                      </a:endParaRPr>
                    </a:p>
                    <a:p>
                      <a:pPr marL="320040" indent="-31968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dd8047"/>
                        </a:buClr>
                        <a:buSzPct val="60000"/>
                        <a:buFont typeface="Wingdings" charset="2"/>
                        <a:buChar char=""/>
                        <a:tabLst>
                          <a:tab algn="l" pos="0"/>
                        </a:tabLst>
                      </a:pPr>
                      <a:r>
                        <a:rPr b="0" lang="fr-FR" sz="247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Démarche de projet</a:t>
                      </a:r>
                      <a:endParaRPr b="0" lang="fr-FR" sz="24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endParaRPr b="0" lang="fr-FR" sz="2470" spc="-1" strike="noStrike">
                        <a:latin typeface="Arial"/>
                      </a:endParaRPr>
                    </a:p>
                    <a:p>
                      <a:pPr marL="320040" indent="-31968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dd8047"/>
                        </a:buClr>
                        <a:buSzPct val="60000"/>
                        <a:buFont typeface="Wingdings" charset="2"/>
                        <a:buChar char=""/>
                        <a:tabLst>
                          <a:tab algn="l" pos="0"/>
                        </a:tabLst>
                      </a:pPr>
                      <a:r>
                        <a:rPr b="0" lang="fr-FR" sz="247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Travailler en équipe</a:t>
                      </a:r>
                      <a:endParaRPr b="0" lang="fr-FR" sz="24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endParaRPr b="0" lang="fr-FR" sz="24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endParaRPr b="0" lang="fr-FR" sz="247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320040" indent="-31968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dd8047"/>
                        </a:buClr>
                        <a:buSzPct val="60000"/>
                        <a:buFont typeface="Wingdings" charset="2"/>
                        <a:buChar char=""/>
                        <a:tabLst>
                          <a:tab algn="l" pos="0"/>
                        </a:tabLst>
                      </a:pPr>
                      <a:r>
                        <a:rPr b="0" lang="fr-FR" sz="247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Apprendre les gestes liés au métier</a:t>
                      </a:r>
                      <a:endParaRPr b="0" lang="fr-FR" sz="24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endParaRPr b="0" lang="fr-FR" sz="2470" spc="-1" strike="noStrike">
                        <a:latin typeface="Arial"/>
                      </a:endParaRPr>
                    </a:p>
                    <a:p>
                      <a:pPr marL="320040" indent="-31968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dd8047"/>
                        </a:buClr>
                        <a:buSzPct val="60000"/>
                        <a:buFont typeface="Wingdings" charset="2"/>
                        <a:buChar char=""/>
                        <a:tabLst>
                          <a:tab algn="l" pos="0"/>
                        </a:tabLst>
                      </a:pPr>
                      <a:r>
                        <a:rPr b="0" lang="fr-FR" sz="247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Périodes de stages en entreprise</a:t>
                      </a:r>
                      <a:endParaRPr b="0" lang="fr-FR" sz="24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endParaRPr b="0" lang="fr-FR" sz="2470" spc="-1" strike="noStrike">
                        <a:latin typeface="Arial"/>
                      </a:endParaRPr>
                    </a:p>
                    <a:p>
                      <a:pPr marL="320040" indent="-31968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dd8047"/>
                        </a:buClr>
                        <a:buSzPct val="60000"/>
                        <a:buFont typeface="Wingdings" charset="2"/>
                        <a:buChar char=""/>
                        <a:tabLst>
                          <a:tab algn="l" pos="0"/>
                        </a:tabLst>
                      </a:pPr>
                      <a:r>
                        <a:rPr b="0" lang="fr-FR" sz="247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Réalisation d’un chef d’oeuvre</a:t>
                      </a:r>
                      <a:endParaRPr b="0" lang="fr-FR" sz="247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endParaRPr b="0" lang="fr-FR" sz="247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234" name="TextShape 4"/>
          <p:cNvSpPr txBox="1"/>
          <p:nvPr/>
        </p:nvSpPr>
        <p:spPr>
          <a:xfrm>
            <a:off x="812880" y="1752480"/>
            <a:ext cx="3430440" cy="639720"/>
          </a:xfrm>
          <a:prstGeom prst="rect">
            <a:avLst/>
          </a:prstGeom>
          <a:solidFill>
            <a:srgbClr val="dd8047"/>
          </a:solidFill>
          <a:ln w="28440">
            <a:solidFill>
              <a:srgbClr val="000000"/>
            </a:solidFill>
            <a:round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cap="all">
                <a:solidFill>
                  <a:srgbClr val="ffffff"/>
                </a:solidFill>
                <a:latin typeface="Tw Cen MT"/>
              </a:rPr>
              <a:t>Bac général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5" name="TextShape 5"/>
          <p:cNvSpPr txBox="1"/>
          <p:nvPr/>
        </p:nvSpPr>
        <p:spPr>
          <a:xfrm>
            <a:off x="4635360" y="1722240"/>
            <a:ext cx="3235680" cy="639720"/>
          </a:xfrm>
          <a:prstGeom prst="rect">
            <a:avLst/>
          </a:prstGeom>
          <a:solidFill>
            <a:srgbClr val="d8b25c"/>
          </a:solidFill>
          <a:ln w="28440">
            <a:solidFill>
              <a:srgbClr val="000000"/>
            </a:solidFill>
            <a:round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fr-FR" sz="2000" spc="-1" strike="noStrike" cap="all">
                <a:solidFill>
                  <a:srgbClr val="ffffff"/>
                </a:solidFill>
                <a:latin typeface="Tw Cen MT"/>
              </a:rPr>
              <a:t>Bac technologique</a:t>
            </a:r>
            <a:endParaRPr b="0" lang="fr-FR" sz="20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36" name="Picture 3" descr=""/>
          <p:cNvPicPr/>
          <p:nvPr/>
        </p:nvPicPr>
        <p:blipFill>
          <a:blip r:embed="rId1"/>
          <a:stretch/>
        </p:blipFill>
        <p:spPr>
          <a:xfrm>
            <a:off x="9726840" y="219240"/>
            <a:ext cx="1750320" cy="999720"/>
          </a:xfrm>
          <a:prstGeom prst="rect">
            <a:avLst/>
          </a:prstGeom>
          <a:ln w="9360">
            <a:noFill/>
          </a:ln>
        </p:spPr>
      </p:pic>
      <p:sp>
        <p:nvSpPr>
          <p:cNvPr id="237" name="CustomShape 6"/>
          <p:cNvSpPr/>
          <p:nvPr/>
        </p:nvSpPr>
        <p:spPr>
          <a:xfrm>
            <a:off x="8263080" y="1722240"/>
            <a:ext cx="2927160" cy="639720"/>
          </a:xfrm>
          <a:prstGeom prst="rect">
            <a:avLst/>
          </a:prstGeom>
          <a:ln w="28440">
            <a:solidFill>
              <a:schemeClr val="tx1"/>
            </a:solidFill>
            <a:round/>
          </a:ln>
          <a:scene3d>
            <a:camera prst="orthographicFront"/>
            <a:lightRig dir="t" rig="threePt"/>
          </a:scene3d>
          <a:sp3d>
            <a:bevelT prst="hardEdge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 cap="all">
                <a:solidFill>
                  <a:srgbClr val="ffffff"/>
                </a:solidFill>
                <a:latin typeface="Tw Cen MT"/>
              </a:rPr>
              <a:t>Bac</a:t>
            </a:r>
            <a:r>
              <a:rPr b="0" lang="fr-FR" sz="1800" spc="-1" strike="noStrike" cap="all">
                <a:solidFill>
                  <a:srgbClr val="ffffff"/>
                </a:solidFill>
                <a:latin typeface="Tw Cen MT"/>
              </a:rPr>
              <a:t> </a:t>
            </a:r>
            <a:r>
              <a:rPr b="1" lang="fr-FR" sz="1800" spc="-1" strike="noStrike" cap="all">
                <a:solidFill>
                  <a:srgbClr val="ffffff"/>
                </a:solidFill>
                <a:latin typeface="Tw Cen MT"/>
              </a:rPr>
              <a:t>professionnel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816840" y="228600"/>
            <a:ext cx="108709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Voie générale : le socle commun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816840" y="1600200"/>
            <a:ext cx="10870920" cy="502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40" name="Picture 3" descr=""/>
          <p:cNvPicPr/>
          <p:nvPr/>
        </p:nvPicPr>
        <p:blipFill>
          <a:blip r:embed="rId1"/>
          <a:stretch/>
        </p:blipFill>
        <p:spPr>
          <a:xfrm>
            <a:off x="8688240" y="188640"/>
            <a:ext cx="1750320" cy="9997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41" name="Table 3"/>
          <p:cNvGraphicFramePr/>
          <p:nvPr/>
        </p:nvGraphicFramePr>
        <p:xfrm>
          <a:off x="476280" y="1894320"/>
          <a:ext cx="6238440" cy="4078800"/>
        </p:xfrm>
        <a:graphic>
          <a:graphicData uri="http://schemas.openxmlformats.org/drawingml/2006/table">
            <a:tbl>
              <a:tblPr/>
              <a:tblGrid>
                <a:gridCol w="3162240"/>
                <a:gridCol w="1447560"/>
                <a:gridCol w="1628640"/>
              </a:tblGrid>
              <a:tr h="588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49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Français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9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Philosophie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49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Histoire géographie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9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langues vivantes A et B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49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Enseignement scientifique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9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Education physique et sportive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49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Enseignement moral et civique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0h30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0h30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49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16h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15h30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49200"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Accompagnement personnalisé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47400"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Accompagnement au choix de l’orientation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42" name="CustomShape 4"/>
          <p:cNvSpPr/>
          <p:nvPr/>
        </p:nvSpPr>
        <p:spPr>
          <a:xfrm>
            <a:off x="7115040" y="1894320"/>
            <a:ext cx="4409640" cy="1001160"/>
          </a:xfrm>
          <a:prstGeom prst="snip1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Tw Cen MT"/>
              </a:rPr>
              <a:t>En 1</a:t>
            </a:r>
            <a:r>
              <a:rPr b="1" lang="fr-FR" sz="2000" spc="-1" strike="noStrike" baseline="30000">
                <a:solidFill>
                  <a:srgbClr val="000000"/>
                </a:solidFill>
                <a:latin typeface="Tw Cen MT"/>
              </a:rPr>
              <a:t>ère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S’ajoutent les 3 enseignements de spécialité pour un total de 12 h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7115040" y="3189600"/>
            <a:ext cx="4409640" cy="896400"/>
          </a:xfrm>
          <a:prstGeom prst="snip1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Tw Cen MT"/>
              </a:rPr>
              <a:t>En </a:t>
            </a:r>
            <a:r>
              <a:rPr b="1" lang="fr-FR" sz="2000" spc="-1" strike="noStrike">
                <a:solidFill>
                  <a:srgbClr val="000000"/>
                </a:solidFill>
                <a:latin typeface="Tw Cen MT"/>
              </a:rPr>
              <a:t>Tale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S’ajoutent les 2 spécialités conservées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pour un total de 12 h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4" name="CustomShape 6"/>
          <p:cNvSpPr/>
          <p:nvPr/>
        </p:nvSpPr>
        <p:spPr>
          <a:xfrm>
            <a:off x="7115040" y="4339080"/>
            <a:ext cx="4409640" cy="2248920"/>
          </a:xfrm>
          <a:prstGeom prst="snip1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Tw Cen MT"/>
              </a:rPr>
              <a:t>Enseignements optionnels de 3h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Euro anglais (en HG ou PC)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Arts plastiques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Théâtre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fr-FR" sz="1800" spc="-1" strike="noStrike" u="sng">
                <a:solidFill>
                  <a:srgbClr val="000000"/>
                </a:solidFill>
                <a:uFillTx/>
                <a:latin typeface="Tw Cen MT"/>
              </a:rPr>
              <a:t>Uniquement en terminale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Mathématiques expertes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Mathématiques complémentaires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203040" y="228600"/>
            <a:ext cx="1161252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8465f"/>
                </a:solidFill>
                <a:latin typeface="Tw Cen MT"/>
              </a:rPr>
              <a:t>Bac. Technologique : le socle commun </a:t>
            </a:r>
            <a:endParaRPr b="0" lang="fr-FR" sz="4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816840" y="1600200"/>
            <a:ext cx="1087092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fr-FR" sz="29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47" name="Picture 3" descr=""/>
          <p:cNvPicPr/>
          <p:nvPr/>
        </p:nvPicPr>
        <p:blipFill>
          <a:blip r:embed="rId1"/>
          <a:stretch/>
        </p:blipFill>
        <p:spPr>
          <a:xfrm>
            <a:off x="9258480" y="133560"/>
            <a:ext cx="1750320" cy="9997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48" name="Table 3"/>
          <p:cNvGraphicFramePr/>
          <p:nvPr/>
        </p:nvGraphicFramePr>
        <p:xfrm>
          <a:off x="571680" y="2059200"/>
          <a:ext cx="8044920" cy="4036680"/>
        </p:xfrm>
        <a:graphic>
          <a:graphicData uri="http://schemas.openxmlformats.org/drawingml/2006/table">
            <a:tbl>
              <a:tblPr/>
              <a:tblGrid>
                <a:gridCol w="3562200"/>
                <a:gridCol w="2266920"/>
                <a:gridCol w="2215800"/>
              </a:tblGrid>
              <a:tr h="36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Enseignements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1ère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w Cen MT"/>
                        </a:rPr>
                        <a:t>Horaires 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6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Français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Philosophie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Histoire géographie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Langues vivantes A et B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Mathématiques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Education physique et sportive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Enseignement moral et civique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0h30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0h30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14h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840"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Accompagnement personnalisé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68280"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Accompagnement au choix de l’orientation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49" name="CustomShape 4"/>
          <p:cNvSpPr/>
          <p:nvPr/>
        </p:nvSpPr>
        <p:spPr>
          <a:xfrm>
            <a:off x="9258480" y="2533680"/>
            <a:ext cx="2723760" cy="2723760"/>
          </a:xfrm>
          <a:prstGeom prst="snip1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w Cen MT"/>
              </a:rPr>
              <a:t>S’ajoutent 15 à 18h de cours en spécialité selon les séries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Application>LibreOffice/6.4.6.2$Windows_X86_64 LibreOffice_project/0ce51a4fd21bff07a5c061082cc82c5ed232f115</Application>
  <Words>1960</Words>
  <Paragraphs>605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2020-12-05T07:59:36Z</dcterms:created>
  <dc:creator>pierre dulongpont</dc:creator>
  <dc:description/>
  <dc:language>fr-FR</dc:language>
  <cp:lastModifiedBy>nathalie.dulongpont</cp:lastModifiedBy>
  <dcterms:modified xsi:type="dcterms:W3CDTF">2020-12-11T10:13:08Z</dcterms:modified>
  <cp:revision>88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30</vt:i4>
  </property>
</Properties>
</file>