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7" r:id="rId2"/>
    <p:sldId id="277" r:id="rId3"/>
    <p:sldId id="303" r:id="rId4"/>
    <p:sldId id="304" r:id="rId5"/>
    <p:sldId id="278" r:id="rId6"/>
    <p:sldId id="279" r:id="rId7"/>
    <p:sldId id="296" r:id="rId8"/>
    <p:sldId id="280" r:id="rId9"/>
    <p:sldId id="281" r:id="rId10"/>
    <p:sldId id="282" r:id="rId11"/>
    <p:sldId id="258" r:id="rId12"/>
    <p:sldId id="284" r:id="rId13"/>
    <p:sldId id="285" r:id="rId14"/>
    <p:sldId id="287" r:id="rId15"/>
    <p:sldId id="288" r:id="rId16"/>
    <p:sldId id="289" r:id="rId17"/>
    <p:sldId id="290" r:id="rId18"/>
    <p:sldId id="295" r:id="rId19"/>
    <p:sldId id="283" r:id="rId20"/>
    <p:sldId id="260" r:id="rId21"/>
    <p:sldId id="300" r:id="rId22"/>
    <p:sldId id="301" r:id="rId23"/>
    <p:sldId id="302" r:id="rId24"/>
    <p:sldId id="286" r:id="rId25"/>
    <p:sldId id="291" r:id="rId26"/>
    <p:sldId id="293" r:id="rId27"/>
    <p:sldId id="292" r:id="rId28"/>
    <p:sldId id="294" r:id="rId29"/>
    <p:sldId id="297" r:id="rId30"/>
    <p:sldId id="298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6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5FDC126-4E8D-4CDE-B876-3CF4D472DB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D6F6FD-831D-49F4-81AE-F12EE29C50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3AD36-C219-460C-B66C-36064608B583}" type="datetimeFigureOut">
              <a:rPr lang="fr-FR" smtClean="0"/>
              <a:t>13/01/2022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2334CE-72BA-4C8E-8858-267AC1312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N. Dulongpont  niveau 2nde choix de bac 2020-21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C45B85-0508-4A1F-B475-5F6186A79F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BE879-EA7B-4D68-AF9E-2FFDE22FD1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03453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EDF44-B7F2-4D9C-9F81-C308AD697407}" type="datetimeFigureOut">
              <a:rPr lang="fr-FR" smtClean="0"/>
              <a:t>13/01/2022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N. Dulongpont  niveau 2nde choix de bac 2020-21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6B363-6F9F-48A3-94D2-7DC67F0F4B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0437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9B77B77-1ACF-48F5-8AB1-16FF78194961}" type="datetime1">
              <a:rPr lang="fr-FR" smtClean="0"/>
              <a:t>13/01/2022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455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8F9D-417F-4F5C-A904-A682624F8658}" type="datetime1">
              <a:rPr lang="fr-FR" smtClean="0"/>
              <a:t>13/01/2022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7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4FDBAB37-C73D-411F-BE9B-71B3FDB1FA9C}" type="datetime1">
              <a:rPr lang="fr-FR" smtClean="0"/>
              <a:t>13/01/2022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254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87974" y="1471083"/>
            <a:ext cx="10509249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28E65"/>
              </a:buClr>
              <a:buSzTx/>
              <a:buFont typeface="Arial-ItalicMT" charset="0"/>
              <a:buChar char="&gt;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28E65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4"/>
          </p:nvPr>
        </p:nvSpPr>
        <p:spPr>
          <a:xfrm>
            <a:off x="10843684" y="6146801"/>
            <a:ext cx="601133" cy="365125"/>
          </a:xfrm>
        </p:spPr>
        <p:txBody>
          <a:bodyPr/>
          <a:lstStyle>
            <a:lvl1pPr>
              <a:defRPr/>
            </a:lvl1pPr>
          </a:lstStyle>
          <a:p>
            <a:fld id="{4EA7AB31-1396-4C32-BE04-0476EFB9A2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608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A796-D04A-404B-AB58-151EFAD3D6C3}" type="datetime1">
              <a:rPr lang="fr-FR" smtClean="0"/>
              <a:t>13/01/2022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602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6698-605E-43A2-A0D8-9F0D32CCF7A2}" type="datetime1">
              <a:rPr lang="fr-FR" smtClean="0"/>
              <a:t>13/01/2022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373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69DA47-E4FD-464A-97B9-3DD9C3C0B572}" type="datetime1">
              <a:rPr lang="fr-FR" smtClean="0"/>
              <a:t>13/01/2022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34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1DB1DF-7D54-4021-B941-89A284B9A493}" type="datetime1">
              <a:rPr lang="fr-FR" smtClean="0"/>
              <a:t>13/01/2022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729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4E481-0EBE-47A6-B3EF-D279AE87CF62}" type="datetime1">
              <a:rPr lang="fr-FR" smtClean="0"/>
              <a:t>13/01/2022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18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1FA-9B0E-4868-8C28-DA12675DBB66}" type="datetime1">
              <a:rPr lang="fr-FR" smtClean="0"/>
              <a:t>13/01/2022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74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10E9E-00DD-4036-B8B5-5063480497D4}" type="datetime1">
              <a:rPr lang="fr-FR" smtClean="0"/>
              <a:t>13/01/2022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0135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8FC770A1-92DB-4286-9AE6-861F704BEDEC}" type="datetime1">
              <a:rPr lang="fr-FR" smtClean="0"/>
              <a:t>13/01/2022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82639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58DCDD-9D7D-45B6-9A8C-6A285C1ECDF1}" type="datetime1">
              <a:rPr lang="fr-FR" smtClean="0"/>
              <a:t>13/01/2022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14B8DC-040F-4AD6-81FE-6DCD89B26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90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orizons21.fr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econdes-premieres2020-2021.fr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rizons21.fr/" TargetMode="External"/><Relationship Id="rId2" Type="http://schemas.openxmlformats.org/officeDocument/2006/relationships/hyperlink" Target="https://www.onisep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cio.valenciennes.free.fr/" TargetMode="External"/><Relationship Id="rId4" Type="http://schemas.openxmlformats.org/officeDocument/2006/relationships/hyperlink" Target="https://www.secondes-premieres2021-2022.f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/>
            </a:r>
            <a:br>
              <a:rPr lang="fr-FR" sz="2400" dirty="0"/>
            </a:br>
            <a:r>
              <a:rPr lang="fr-FR" sz="2800" b="1" dirty="0"/>
              <a:t> </a:t>
            </a:r>
            <a:br>
              <a:rPr lang="fr-FR" sz="2800" b="1" dirty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800" b="1" dirty="0"/>
              <a:t>                                                           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fr-F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Information parents sur le choix du parcours après la 2</a:t>
            </a:r>
            <a:r>
              <a:rPr lang="fr-FR" sz="4800" b="1" baseline="30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nde</a:t>
            </a:r>
            <a:r>
              <a:rPr lang="fr-F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GT</a:t>
            </a:r>
            <a:endParaRPr lang="fr-FR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fr-FR" dirty="0"/>
          </a:p>
          <a:p>
            <a:endParaRPr lang="fr-FR" dirty="0"/>
          </a:p>
          <a:p>
            <a:pPr algn="ctr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Janvier 2022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STL : 2 spécialités au choix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Pour les élèves qui ont un goût pour les manipulations en laboratoire et les matières scientifiques</a:t>
            </a:r>
          </a:p>
          <a:p>
            <a:r>
              <a:rPr lang="fr-FR" dirty="0"/>
              <a:t>Intéressés par l’étude des produits de la santé, de l’environnement, des bio-industries, des industries de la chimie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A0649A6C-21CC-4B5A-BA2B-DAC7DC875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43784"/>
              </p:ext>
            </p:extLst>
          </p:nvPr>
        </p:nvGraphicFramePr>
        <p:xfrm>
          <a:off x="1123950" y="3992880"/>
          <a:ext cx="678912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804">
                  <a:extLst>
                    <a:ext uri="{9D8B030D-6E8A-4147-A177-3AD203B41FA5}">
                      <a16:colId xmlns:a16="http://schemas.microsoft.com/office/drawing/2014/main" val="30509193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58690897"/>
                    </a:ext>
                  </a:extLst>
                </a:gridCol>
                <a:gridCol w="1459523">
                  <a:extLst>
                    <a:ext uri="{9D8B030D-6E8A-4147-A177-3AD203B41FA5}">
                      <a16:colId xmlns:a16="http://schemas.microsoft.com/office/drawing/2014/main" val="698285676"/>
                    </a:ext>
                  </a:extLst>
                </a:gridCol>
              </a:tblGrid>
              <a:tr h="362373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57653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r>
                        <a:rPr lang="fr-FR" dirty="0"/>
                        <a:t>Physique-chimie et mathématiques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603497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r>
                        <a:rPr lang="fr-FR" dirty="0"/>
                        <a:t>Biochimie-Biologie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251524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r>
                        <a:rPr lang="fr-FR" dirty="0"/>
                        <a:t>Biotechnologie ou</a:t>
                      </a:r>
                    </a:p>
                    <a:p>
                      <a:r>
                        <a:rPr lang="fr-FR" dirty="0"/>
                        <a:t>Sciences physiques et chimiques en laboratoire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411747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27094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89A5FBE-2481-4611-A824-D5488108B4BD}"/>
              </a:ext>
            </a:extLst>
          </p:cNvPr>
          <p:cNvSpPr/>
          <p:nvPr/>
        </p:nvSpPr>
        <p:spPr>
          <a:xfrm>
            <a:off x="8478175" y="3977196"/>
            <a:ext cx="3209889" cy="23792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/>
          </a:p>
          <a:p>
            <a:r>
              <a:rPr lang="fr-FR" sz="2000" u="sng" dirty="0">
                <a:solidFill>
                  <a:srgbClr val="0070C0"/>
                </a:solidFill>
              </a:rPr>
              <a:t>Exemples de </a:t>
            </a:r>
            <a:r>
              <a:rPr lang="fr-FR" sz="2000" u="sng" dirty="0" smtClean="0">
                <a:solidFill>
                  <a:srgbClr val="0070C0"/>
                </a:solidFill>
              </a:rPr>
              <a:t>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Technicien en laboratoire d’analyse</a:t>
            </a:r>
          </a:p>
          <a:p>
            <a:r>
              <a:rPr lang="fr-FR" dirty="0">
                <a:solidFill>
                  <a:schemeClr val="tx1"/>
                </a:solidFill>
              </a:rPr>
              <a:t>Assistant ingénieur de recherche</a:t>
            </a:r>
          </a:p>
          <a:p>
            <a:r>
              <a:rPr lang="fr-FR" dirty="0">
                <a:solidFill>
                  <a:schemeClr val="tx1"/>
                </a:solidFill>
              </a:rPr>
              <a:t>Manipulateur en radiologie</a:t>
            </a:r>
          </a:p>
          <a:p>
            <a:r>
              <a:rPr lang="fr-FR" dirty="0">
                <a:solidFill>
                  <a:schemeClr val="tx1"/>
                </a:solidFill>
              </a:rPr>
              <a:t>qualiticien</a:t>
            </a:r>
          </a:p>
          <a:p>
            <a:r>
              <a:rPr lang="fr-FR" dirty="0">
                <a:solidFill>
                  <a:schemeClr val="tx1"/>
                </a:solidFill>
              </a:rPr>
              <a:t>ingénieur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58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STI2D : 4 spécialités au choix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3FB76BB-6D0B-4ECD-94B5-B5C0197C01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974" y="1471082"/>
            <a:ext cx="10509249" cy="4982983"/>
          </a:xfrm>
        </p:spPr>
        <p:txBody>
          <a:bodyPr/>
          <a:lstStyle/>
          <a:p>
            <a:r>
              <a:rPr lang="fr-FR" dirty="0"/>
              <a:t> Les élèves qui veulent comprendre le fonctionnement des systèmes techniques de l’industrie ou du quotidien</a:t>
            </a:r>
          </a:p>
          <a:p>
            <a:r>
              <a:rPr lang="fr-FR" dirty="0"/>
              <a:t> Qui veulent concevoir de nouveaux produits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96E08E05-244C-4FD9-83F1-4AFDDE189E5A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51490316"/>
              </p:ext>
            </p:extLst>
          </p:nvPr>
        </p:nvGraphicFramePr>
        <p:xfrm>
          <a:off x="428176" y="3136825"/>
          <a:ext cx="7233253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1478">
                  <a:extLst>
                    <a:ext uri="{9D8B030D-6E8A-4147-A177-3AD203B41FA5}">
                      <a16:colId xmlns:a16="http://schemas.microsoft.com/office/drawing/2014/main" val="771948748"/>
                    </a:ext>
                  </a:extLst>
                </a:gridCol>
                <a:gridCol w="1500327">
                  <a:extLst>
                    <a:ext uri="{9D8B030D-6E8A-4147-A177-3AD203B41FA5}">
                      <a16:colId xmlns:a16="http://schemas.microsoft.com/office/drawing/2014/main" val="2594597010"/>
                    </a:ext>
                  </a:extLst>
                </a:gridCol>
                <a:gridCol w="1491448">
                  <a:extLst>
                    <a:ext uri="{9D8B030D-6E8A-4147-A177-3AD203B41FA5}">
                      <a16:colId xmlns:a16="http://schemas.microsoft.com/office/drawing/2014/main" val="3950650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90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Innovation technologique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00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Ingénierie et développement durable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18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-Architecture et construction</a:t>
                      </a:r>
                    </a:p>
                    <a:p>
                      <a:r>
                        <a:rPr lang="fr-FR" dirty="0"/>
                        <a:t>-Energie et environnement</a:t>
                      </a:r>
                    </a:p>
                    <a:p>
                      <a:r>
                        <a:rPr lang="fr-FR" dirty="0"/>
                        <a:t>-Innovation technologique et éco-conception</a:t>
                      </a:r>
                    </a:p>
                    <a:p>
                      <a:r>
                        <a:rPr lang="fr-FR" dirty="0"/>
                        <a:t>-Système d’information et numérique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96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Physique-chimie et mathématiques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19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09461"/>
                  </a:ext>
                </a:extLst>
              </a:tr>
            </a:tbl>
          </a:graphicData>
        </a:graphic>
      </p:graphicFrame>
      <p:pic>
        <p:nvPicPr>
          <p:cNvPr id="7" name="Picture 3">
            <a:extLst>
              <a:ext uri="{FF2B5EF4-FFF2-40B4-BE49-F238E27FC236}">
                <a16:creationId xmlns:a16="http://schemas.microsoft.com/office/drawing/2014/main" id="{7CA277CE-E481-4ACC-BC49-00DFB44DF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219122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0A694E-D6D6-48AF-A8B0-35D4D964CA30}"/>
              </a:ext>
            </a:extLst>
          </p:cNvPr>
          <p:cNvSpPr/>
          <p:nvPr/>
        </p:nvSpPr>
        <p:spPr>
          <a:xfrm>
            <a:off x="8194089" y="3160450"/>
            <a:ext cx="3489911" cy="298289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</a:t>
            </a:r>
            <a:r>
              <a:rPr lang="fr-FR" sz="2000" u="sng" dirty="0" smtClean="0">
                <a:solidFill>
                  <a:srgbClr val="0070C0"/>
                </a:solidFill>
              </a:rPr>
              <a:t>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Technicien en électrotechnique</a:t>
            </a:r>
          </a:p>
          <a:p>
            <a:r>
              <a:rPr lang="fr-FR" dirty="0">
                <a:solidFill>
                  <a:schemeClr val="tx1"/>
                </a:solidFill>
              </a:rPr>
              <a:t>Technicien en informatique</a:t>
            </a:r>
          </a:p>
          <a:p>
            <a:r>
              <a:rPr lang="fr-FR" dirty="0">
                <a:solidFill>
                  <a:schemeClr val="tx1"/>
                </a:solidFill>
              </a:rPr>
              <a:t>Logisticien</a:t>
            </a:r>
          </a:p>
          <a:p>
            <a:r>
              <a:rPr lang="fr-FR" dirty="0">
                <a:solidFill>
                  <a:schemeClr val="tx1"/>
                </a:solidFill>
              </a:rPr>
              <a:t>domoticien</a:t>
            </a:r>
          </a:p>
          <a:p>
            <a:r>
              <a:rPr lang="fr-FR" dirty="0">
                <a:solidFill>
                  <a:schemeClr val="tx1"/>
                </a:solidFill>
              </a:rPr>
              <a:t>Ingénieur génie civil</a:t>
            </a:r>
          </a:p>
          <a:p>
            <a:r>
              <a:rPr lang="fr-FR" dirty="0">
                <a:solidFill>
                  <a:schemeClr val="tx1"/>
                </a:solidFill>
              </a:rPr>
              <a:t>Concepteur de site web</a:t>
            </a:r>
          </a:p>
          <a:p>
            <a:r>
              <a:rPr lang="fr-FR" dirty="0">
                <a:solidFill>
                  <a:schemeClr val="tx1"/>
                </a:solidFill>
              </a:rPr>
              <a:t>Dessinateur projeteur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074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ST2S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7E7E02B-9EC0-4614-8559-7D45A597CB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Pour les élèves intéressés par les relations humaines et le travail dans le domaine social ou paramédical</a:t>
            </a:r>
          </a:p>
          <a:p>
            <a:r>
              <a:rPr lang="fr-FR" dirty="0"/>
              <a:t>Avoir le sens du contact, savoir communiquer et travailler en équipe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CECA3C3-1A02-4C2C-9646-1442781FD310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7906283"/>
              </p:ext>
            </p:extLst>
          </p:nvPr>
        </p:nvGraphicFramePr>
        <p:xfrm>
          <a:off x="324205" y="3642795"/>
          <a:ext cx="734268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303">
                  <a:extLst>
                    <a:ext uri="{9D8B030D-6E8A-4147-A177-3AD203B41FA5}">
                      <a16:colId xmlns:a16="http://schemas.microsoft.com/office/drawing/2014/main" val="1308699603"/>
                    </a:ext>
                  </a:extLst>
                </a:gridCol>
                <a:gridCol w="1529861">
                  <a:extLst>
                    <a:ext uri="{9D8B030D-6E8A-4147-A177-3AD203B41FA5}">
                      <a16:colId xmlns:a16="http://schemas.microsoft.com/office/drawing/2014/main" val="3234734622"/>
                    </a:ext>
                  </a:extLst>
                </a:gridCol>
                <a:gridCol w="1459523">
                  <a:extLst>
                    <a:ext uri="{9D8B030D-6E8A-4147-A177-3AD203B41FA5}">
                      <a16:colId xmlns:a16="http://schemas.microsoft.com/office/drawing/2014/main" val="2409326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502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Physique-chimie pour la 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282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Biologie et physiopathologie humaine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Chimie, biologie et physiopathologie humaine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372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Sciences et techniques sanitaires et sociales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90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156488"/>
                  </a:ext>
                </a:extLst>
              </a:tr>
            </a:tbl>
          </a:graphicData>
        </a:graphic>
      </p:graphicFrame>
      <p:pic>
        <p:nvPicPr>
          <p:cNvPr id="7" name="Picture 3">
            <a:extLst>
              <a:ext uri="{FF2B5EF4-FFF2-40B4-BE49-F238E27FC236}">
                <a16:creationId xmlns:a16="http://schemas.microsoft.com/office/drawing/2014/main" id="{5324ED32-9F03-46A6-A037-B7DA55BA0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E8FD414-1049-40B6-8445-B6B792BA47E4}"/>
              </a:ext>
            </a:extLst>
          </p:cNvPr>
          <p:cNvSpPr/>
          <p:nvPr/>
        </p:nvSpPr>
        <p:spPr>
          <a:xfrm>
            <a:off x="8309499" y="3329126"/>
            <a:ext cx="3168234" cy="307167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</a:t>
            </a:r>
            <a:r>
              <a:rPr lang="fr-FR" sz="2000" u="sng" dirty="0" smtClean="0">
                <a:solidFill>
                  <a:srgbClr val="0070C0"/>
                </a:solidFill>
              </a:rPr>
              <a:t>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infirmier</a:t>
            </a:r>
          </a:p>
          <a:p>
            <a:r>
              <a:rPr lang="fr-FR" dirty="0">
                <a:solidFill>
                  <a:schemeClr val="tx1"/>
                </a:solidFill>
              </a:rPr>
              <a:t>Technicien en analyses biomédicales</a:t>
            </a:r>
          </a:p>
          <a:p>
            <a:r>
              <a:rPr lang="fr-FR" dirty="0">
                <a:solidFill>
                  <a:schemeClr val="tx1"/>
                </a:solidFill>
              </a:rPr>
              <a:t>Assistant de service social</a:t>
            </a:r>
          </a:p>
          <a:p>
            <a:r>
              <a:rPr lang="fr-FR" dirty="0">
                <a:solidFill>
                  <a:schemeClr val="tx1"/>
                </a:solidFill>
              </a:rPr>
              <a:t>Educateur de jeunes enfants</a:t>
            </a:r>
          </a:p>
          <a:p>
            <a:r>
              <a:rPr lang="fr-FR" dirty="0">
                <a:solidFill>
                  <a:schemeClr val="tx1"/>
                </a:solidFill>
              </a:rPr>
              <a:t>Gestionnaire de prestations sociales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642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STMG : 4 spécialités au choix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BAC8E6-3A88-4A6D-BFF4-A0AB4B97C5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Pour les élèves intéressés par le fonctionnement des organisations et leur gestion, les relations au travail</a:t>
            </a:r>
          </a:p>
          <a:p>
            <a:r>
              <a:rPr lang="fr-FR" dirty="0"/>
              <a:t> intéressés par l’analyse des décisions et l’impact des stratégies d ’entreprise</a:t>
            </a:r>
          </a:p>
          <a:p>
            <a:endParaRPr lang="fr-FR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8465833-9646-48D5-B417-41EE3F719C29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23077662"/>
              </p:ext>
            </p:extLst>
          </p:nvPr>
        </p:nvGraphicFramePr>
        <p:xfrm>
          <a:off x="646589" y="3429000"/>
          <a:ext cx="6633442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3733">
                  <a:extLst>
                    <a:ext uri="{9D8B030D-6E8A-4147-A177-3AD203B41FA5}">
                      <a16:colId xmlns:a16="http://schemas.microsoft.com/office/drawing/2014/main" val="784335237"/>
                    </a:ext>
                  </a:extLst>
                </a:gridCol>
                <a:gridCol w="1550186">
                  <a:extLst>
                    <a:ext uri="{9D8B030D-6E8A-4147-A177-3AD203B41FA5}">
                      <a16:colId xmlns:a16="http://schemas.microsoft.com/office/drawing/2014/main" val="222972205"/>
                    </a:ext>
                  </a:extLst>
                </a:gridCol>
                <a:gridCol w="1459523">
                  <a:extLst>
                    <a:ext uri="{9D8B030D-6E8A-4147-A177-3AD203B41FA5}">
                      <a16:colId xmlns:a16="http://schemas.microsoft.com/office/drawing/2014/main" val="2424799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73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Sciences de gestion et numérique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84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515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Gestion et finance</a:t>
                      </a:r>
                    </a:p>
                    <a:p>
                      <a:r>
                        <a:rPr lang="fr-FR" dirty="0"/>
                        <a:t>Mercatique</a:t>
                      </a:r>
                    </a:p>
                    <a:p>
                      <a:r>
                        <a:rPr lang="fr-FR" dirty="0"/>
                        <a:t>Ressources humaines et communication</a:t>
                      </a:r>
                    </a:p>
                    <a:p>
                      <a:r>
                        <a:rPr lang="fr-FR" dirty="0"/>
                        <a:t>Systèmes d’information de 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24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Droit et économie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7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5470"/>
                  </a:ext>
                </a:extLst>
              </a:tr>
            </a:tbl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AD6EC6DF-9495-411B-B6AD-AF53C7F21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770C37B-036A-46EE-A3F4-F9D1C77A295C}"/>
              </a:ext>
            </a:extLst>
          </p:cNvPr>
          <p:cNvSpPr/>
          <p:nvPr/>
        </p:nvSpPr>
        <p:spPr>
          <a:xfrm>
            <a:off x="7998781" y="3429000"/>
            <a:ext cx="3685219" cy="30428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</a:t>
            </a:r>
            <a:r>
              <a:rPr lang="fr-FR" sz="2000" u="sng" dirty="0" smtClean="0">
                <a:solidFill>
                  <a:srgbClr val="0070C0"/>
                </a:solidFill>
              </a:rPr>
              <a:t>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Assistant de direction</a:t>
            </a:r>
          </a:p>
          <a:p>
            <a:r>
              <a:rPr lang="fr-FR" dirty="0">
                <a:solidFill>
                  <a:schemeClr val="tx1"/>
                </a:solidFill>
              </a:rPr>
              <a:t>Responsable d’unité commerciale</a:t>
            </a:r>
          </a:p>
          <a:p>
            <a:r>
              <a:rPr lang="fr-FR" dirty="0">
                <a:solidFill>
                  <a:schemeClr val="tx1"/>
                </a:solidFill>
              </a:rPr>
              <a:t>Chargé de clientèle banque</a:t>
            </a:r>
          </a:p>
          <a:p>
            <a:r>
              <a:rPr lang="fr-FR" dirty="0">
                <a:solidFill>
                  <a:schemeClr val="tx1"/>
                </a:solidFill>
              </a:rPr>
              <a:t>Technicien de réseau</a:t>
            </a:r>
          </a:p>
          <a:p>
            <a:r>
              <a:rPr lang="fr-FR" dirty="0">
                <a:solidFill>
                  <a:schemeClr val="tx1"/>
                </a:solidFill>
              </a:rPr>
              <a:t>Chef de produit marketing</a:t>
            </a:r>
          </a:p>
          <a:p>
            <a:r>
              <a:rPr lang="fr-FR" dirty="0">
                <a:solidFill>
                  <a:schemeClr val="tx1"/>
                </a:solidFill>
              </a:rPr>
              <a:t>Rédacteur territorial</a:t>
            </a:r>
          </a:p>
          <a:p>
            <a:r>
              <a:rPr lang="fr-FR" dirty="0">
                <a:solidFill>
                  <a:schemeClr val="tx1"/>
                </a:solidFill>
              </a:rPr>
              <a:t>Contrôleur des finances publiques</a:t>
            </a:r>
          </a:p>
          <a:p>
            <a:r>
              <a:rPr lang="fr-FR" dirty="0">
                <a:solidFill>
                  <a:schemeClr val="tx1"/>
                </a:solidFill>
              </a:rPr>
              <a:t>comptable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2191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STHR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 Pour les élèves intéressés par les domaines de la restauration et de l’hôtellerie (service, cuisine, gestion)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F4ABD7D8-940A-4555-991F-D67830A95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110991"/>
              </p:ext>
            </p:extLst>
          </p:nvPr>
        </p:nvGraphicFramePr>
        <p:xfrm>
          <a:off x="425938" y="2904242"/>
          <a:ext cx="7135447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4277">
                  <a:extLst>
                    <a:ext uri="{9D8B030D-6E8A-4147-A177-3AD203B41FA5}">
                      <a16:colId xmlns:a16="http://schemas.microsoft.com/office/drawing/2014/main" val="846853586"/>
                    </a:ext>
                  </a:extLst>
                </a:gridCol>
                <a:gridCol w="1318847">
                  <a:extLst>
                    <a:ext uri="{9D8B030D-6E8A-4147-A177-3AD203B41FA5}">
                      <a16:colId xmlns:a16="http://schemas.microsoft.com/office/drawing/2014/main" val="3246363327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694494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238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 scientifique alimentaire-environnement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534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Sciences et technologies culinaires et des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1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Sciences et technologies culinaires et des services</a:t>
                      </a:r>
                    </a:p>
                    <a:p>
                      <a:r>
                        <a:rPr lang="fr-FR" dirty="0"/>
                        <a:t>Enseignement scientifique alimentation-environnement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513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Economie-gestion hôtelière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86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72396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926FA26B-3E5F-40BC-AD5C-9A941B67FB1A}"/>
              </a:ext>
            </a:extLst>
          </p:cNvPr>
          <p:cNvSpPr/>
          <p:nvPr/>
        </p:nvSpPr>
        <p:spPr>
          <a:xfrm>
            <a:off x="8078680" y="2988727"/>
            <a:ext cx="3462291" cy="32225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sz="2000" u="sng" dirty="0">
                <a:solidFill>
                  <a:srgbClr val="0070C0"/>
                </a:solidFill>
              </a:rPr>
              <a:t>Exemples de 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Réceptionniste</a:t>
            </a:r>
          </a:p>
          <a:p>
            <a:r>
              <a:rPr lang="fr-FR" dirty="0">
                <a:solidFill>
                  <a:schemeClr val="tx1"/>
                </a:solidFill>
              </a:rPr>
              <a:t>Maître d’hôtel</a:t>
            </a:r>
          </a:p>
          <a:p>
            <a:r>
              <a:rPr lang="fr-FR" dirty="0">
                <a:solidFill>
                  <a:schemeClr val="tx1"/>
                </a:solidFill>
              </a:rPr>
              <a:t>Directeur d’hôtel</a:t>
            </a:r>
          </a:p>
          <a:p>
            <a:r>
              <a:rPr lang="fr-FR" dirty="0">
                <a:solidFill>
                  <a:schemeClr val="tx1"/>
                </a:solidFill>
              </a:rPr>
              <a:t>Gouvernant d’étage</a:t>
            </a:r>
          </a:p>
          <a:p>
            <a:r>
              <a:rPr lang="fr-FR" dirty="0">
                <a:solidFill>
                  <a:schemeClr val="tx1"/>
                </a:solidFill>
              </a:rPr>
              <a:t>Manager international de chaîne de restaurant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416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STAV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26832"/>
            <a:ext cx="10871200" cy="5002567"/>
          </a:xfrm>
        </p:spPr>
        <p:txBody>
          <a:bodyPr/>
          <a:lstStyle/>
          <a:p>
            <a:r>
              <a:rPr lang="fr-FR" sz="2400" dirty="0"/>
              <a:t>Pour les élèves attirés par la biologie, l’écologie, l’agriculture, l’environnement, l’agroalimentaire et les services</a:t>
            </a:r>
          </a:p>
          <a:p>
            <a:r>
              <a:rPr lang="fr-FR" sz="2400" dirty="0"/>
              <a:t>Uniquement dans les lycées agricoles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8D6AF53F-0945-40E4-A847-9A5F7737C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925484"/>
              </p:ext>
            </p:extLst>
          </p:nvPr>
        </p:nvGraphicFramePr>
        <p:xfrm>
          <a:off x="700178" y="3162914"/>
          <a:ext cx="7255147" cy="3234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4495">
                  <a:extLst>
                    <a:ext uri="{9D8B030D-6E8A-4147-A177-3AD203B41FA5}">
                      <a16:colId xmlns:a16="http://schemas.microsoft.com/office/drawing/2014/main" val="3860288533"/>
                    </a:ext>
                  </a:extLst>
                </a:gridCol>
                <a:gridCol w="1499994">
                  <a:extLst>
                    <a:ext uri="{9D8B030D-6E8A-4147-A177-3AD203B41FA5}">
                      <a16:colId xmlns:a16="http://schemas.microsoft.com/office/drawing/2014/main" val="3327790649"/>
                    </a:ext>
                  </a:extLst>
                </a:gridCol>
                <a:gridCol w="1500658">
                  <a:extLst>
                    <a:ext uri="{9D8B030D-6E8A-4147-A177-3AD203B41FA5}">
                      <a16:colId xmlns:a16="http://schemas.microsoft.com/office/drawing/2014/main" val="2025218798"/>
                    </a:ext>
                  </a:extLst>
                </a:gridCol>
              </a:tblGrid>
              <a:tr h="415481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845497"/>
                  </a:ext>
                </a:extLst>
              </a:tr>
              <a:tr h="584084">
                <a:tc>
                  <a:txBody>
                    <a:bodyPr/>
                    <a:lstStyle/>
                    <a:p>
                      <a:r>
                        <a:rPr lang="fr-FR" dirty="0"/>
                        <a:t>Gestion des ressources et de l’alimentation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6h45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6h45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224832"/>
                  </a:ext>
                </a:extLst>
              </a:tr>
              <a:tr h="415481">
                <a:tc>
                  <a:txBody>
                    <a:bodyPr/>
                    <a:lstStyle/>
                    <a:p>
                      <a:r>
                        <a:rPr lang="fr-FR" dirty="0"/>
                        <a:t>Territoires et sociétés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64013"/>
                  </a:ext>
                </a:extLst>
              </a:tr>
              <a:tr h="763741">
                <a:tc>
                  <a:txBody>
                    <a:bodyPr/>
                    <a:lstStyle/>
                    <a:p>
                      <a:r>
                        <a:rPr lang="fr-FR" dirty="0"/>
                        <a:t>Technologie : aménagement, production, agroéquipement, services,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670789"/>
                  </a:ext>
                </a:extLst>
              </a:tr>
              <a:tr h="497149">
                <a:tc>
                  <a:txBody>
                    <a:bodyPr/>
                    <a:lstStyle/>
                    <a:p>
                      <a:r>
                        <a:rPr lang="fr-FR" dirty="0"/>
                        <a:t>Territoires et technologie </a:t>
                      </a:r>
                      <a:r>
                        <a:rPr lang="fr-FR" dirty="0" smtClean="0"/>
                        <a:t>(5 domaines comme ci dessus)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93852"/>
                  </a:ext>
                </a:extLst>
              </a:tr>
              <a:tr h="415481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12h15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11h15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555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458997C-5CDF-46CC-A5D0-F5495A0CBA34}"/>
              </a:ext>
            </a:extLst>
          </p:cNvPr>
          <p:cNvSpPr/>
          <p:nvPr/>
        </p:nvSpPr>
        <p:spPr>
          <a:xfrm>
            <a:off x="8282866" y="2610035"/>
            <a:ext cx="3194867" cy="37872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Exploitant agricole</a:t>
            </a:r>
          </a:p>
          <a:p>
            <a:r>
              <a:rPr lang="fr-FR" dirty="0">
                <a:solidFill>
                  <a:schemeClr val="tx1"/>
                </a:solidFill>
              </a:rPr>
              <a:t>Concepteur paysagiste</a:t>
            </a:r>
          </a:p>
          <a:p>
            <a:r>
              <a:rPr lang="fr-FR" dirty="0">
                <a:solidFill>
                  <a:schemeClr val="tx1"/>
                </a:solidFill>
              </a:rPr>
              <a:t>Ingénieur forestier</a:t>
            </a:r>
          </a:p>
          <a:p>
            <a:r>
              <a:rPr lang="fr-FR" dirty="0">
                <a:solidFill>
                  <a:schemeClr val="tx1"/>
                </a:solidFill>
              </a:rPr>
              <a:t>Chef de fabrication</a:t>
            </a:r>
          </a:p>
          <a:p>
            <a:r>
              <a:rPr lang="fr-FR" dirty="0">
                <a:solidFill>
                  <a:schemeClr val="tx1"/>
                </a:solidFill>
              </a:rPr>
              <a:t>Contrôleur qualité</a:t>
            </a:r>
          </a:p>
          <a:p>
            <a:r>
              <a:rPr lang="fr-FR" dirty="0">
                <a:solidFill>
                  <a:schemeClr val="tx1"/>
                </a:solidFill>
              </a:rPr>
              <a:t>Chargé de gestion des espaces verts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6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STD2A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Les élèves attirés par les applications de l’art: mode, design…</a:t>
            </a:r>
          </a:p>
          <a:p>
            <a:r>
              <a:rPr lang="fr-FR" dirty="0"/>
              <a:t>Intéressés par la conception et la réalisation d’objets ou d’espaces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D880B8D-FB95-4B50-B96E-66102D1E8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470886"/>
              </p:ext>
            </p:extLst>
          </p:nvPr>
        </p:nvGraphicFramePr>
        <p:xfrm>
          <a:off x="816864" y="3630637"/>
          <a:ext cx="762383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0641">
                  <a:extLst>
                    <a:ext uri="{9D8B030D-6E8A-4147-A177-3AD203B41FA5}">
                      <a16:colId xmlns:a16="http://schemas.microsoft.com/office/drawing/2014/main" val="4044839435"/>
                    </a:ext>
                  </a:extLst>
                </a:gridCol>
                <a:gridCol w="1511253">
                  <a:extLst>
                    <a:ext uri="{9D8B030D-6E8A-4147-A177-3AD203B41FA5}">
                      <a16:colId xmlns:a16="http://schemas.microsoft.com/office/drawing/2014/main" val="2402447354"/>
                    </a:ext>
                  </a:extLst>
                </a:gridCol>
                <a:gridCol w="1441938">
                  <a:extLst>
                    <a:ext uri="{9D8B030D-6E8A-4147-A177-3AD203B41FA5}">
                      <a16:colId xmlns:a16="http://schemas.microsoft.com/office/drawing/2014/main" val="1644340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43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Physique-chimie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7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Outils et langages numériques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438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Design et métiers d’art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701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Analyse et méthodes en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1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Conception et création en design et métiers d’art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5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21346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3398E5A-44B0-4FC0-98F7-0C79AAC377A9}"/>
              </a:ext>
            </a:extLst>
          </p:cNvPr>
          <p:cNvSpPr/>
          <p:nvPr/>
        </p:nvSpPr>
        <p:spPr>
          <a:xfrm>
            <a:off x="8806649" y="3630637"/>
            <a:ext cx="2947386" cy="27168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métiers</a:t>
            </a:r>
          </a:p>
          <a:p>
            <a:r>
              <a:rPr lang="fr-FR" dirty="0">
                <a:solidFill>
                  <a:schemeClr val="tx1"/>
                </a:solidFill>
              </a:rPr>
              <a:t>Graphiste</a:t>
            </a:r>
          </a:p>
          <a:p>
            <a:r>
              <a:rPr lang="fr-FR" dirty="0">
                <a:solidFill>
                  <a:schemeClr val="tx1"/>
                </a:solidFill>
              </a:rPr>
              <a:t>Styliste</a:t>
            </a:r>
          </a:p>
          <a:p>
            <a:r>
              <a:rPr lang="fr-FR" dirty="0">
                <a:solidFill>
                  <a:schemeClr val="tx1"/>
                </a:solidFill>
              </a:rPr>
              <a:t>Architecte d’intérieur</a:t>
            </a:r>
          </a:p>
          <a:p>
            <a:r>
              <a:rPr lang="fr-FR" dirty="0">
                <a:solidFill>
                  <a:schemeClr val="tx1"/>
                </a:solidFill>
              </a:rPr>
              <a:t>Designer d’objet</a:t>
            </a:r>
          </a:p>
          <a:p>
            <a:r>
              <a:rPr lang="fr-FR" dirty="0">
                <a:solidFill>
                  <a:schemeClr val="tx1"/>
                </a:solidFill>
              </a:rPr>
              <a:t>Concepteur en animation 2D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44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S2TMD : 3 spécialités au choix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Pour les élèves comédiens, instrumentistes ou danseurs qui souhaitent consacrer beaucoup de temps à leurs pratiques artistiques</a:t>
            </a:r>
          </a:p>
          <a:p>
            <a:r>
              <a:rPr lang="fr-FR" dirty="0"/>
              <a:t> Inscription en conservatoire en parallèle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2" name="Tableau 5">
            <a:extLst>
              <a:ext uri="{FF2B5EF4-FFF2-40B4-BE49-F238E27FC236}">
                <a16:creationId xmlns:a16="http://schemas.microsoft.com/office/drawing/2014/main" id="{BF91A8F2-2D35-4230-B913-3E16616F4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23758"/>
              </p:ext>
            </p:extLst>
          </p:nvPr>
        </p:nvGraphicFramePr>
        <p:xfrm>
          <a:off x="812800" y="2995336"/>
          <a:ext cx="6080369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5815">
                  <a:extLst>
                    <a:ext uri="{9D8B030D-6E8A-4147-A177-3AD203B41FA5}">
                      <a16:colId xmlns:a16="http://schemas.microsoft.com/office/drawing/2014/main" val="1814096347"/>
                    </a:ext>
                  </a:extLst>
                </a:gridCol>
                <a:gridCol w="1529862">
                  <a:extLst>
                    <a:ext uri="{9D8B030D-6E8A-4147-A177-3AD203B41FA5}">
                      <a16:colId xmlns:a16="http://schemas.microsoft.com/office/drawing/2014/main" val="882480509"/>
                    </a:ext>
                  </a:extLst>
                </a:gridCol>
                <a:gridCol w="1494692">
                  <a:extLst>
                    <a:ext uri="{9D8B030D-6E8A-4147-A177-3AD203B41FA5}">
                      <a16:colId xmlns:a16="http://schemas.microsoft.com/office/drawing/2014/main" val="2441966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021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Economie, droit et environnement du spectacle vivant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7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Culture et sciences chorégraphiques ou musicales ou théâtrales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74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Pratique de la danse, ou de la musique, ou du théâtre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59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19804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B93703D-F4DC-4ABC-B1E0-1D8B618E5492}"/>
              </a:ext>
            </a:extLst>
          </p:cNvPr>
          <p:cNvSpPr/>
          <p:nvPr/>
        </p:nvSpPr>
        <p:spPr>
          <a:xfrm>
            <a:off x="7430610" y="3045041"/>
            <a:ext cx="3826275" cy="31426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u="sng" dirty="0">
                <a:solidFill>
                  <a:srgbClr val="0070C0"/>
                </a:solidFill>
              </a:rPr>
              <a:t>Exemples de métiers</a:t>
            </a:r>
          </a:p>
          <a:p>
            <a:endParaRPr lang="fr-FR" sz="2000" u="sng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Administrateur de salle de spectacle</a:t>
            </a:r>
          </a:p>
          <a:p>
            <a:r>
              <a:rPr lang="fr-FR" dirty="0">
                <a:solidFill>
                  <a:schemeClr val="tx1"/>
                </a:solidFill>
              </a:rPr>
              <a:t>Danseur</a:t>
            </a:r>
          </a:p>
          <a:p>
            <a:r>
              <a:rPr lang="fr-FR" dirty="0">
                <a:solidFill>
                  <a:schemeClr val="tx1"/>
                </a:solidFill>
              </a:rPr>
              <a:t>Comédien</a:t>
            </a:r>
          </a:p>
          <a:p>
            <a:r>
              <a:rPr lang="fr-FR" dirty="0">
                <a:solidFill>
                  <a:schemeClr val="tx1"/>
                </a:solidFill>
              </a:rPr>
              <a:t>Médiateur culturel</a:t>
            </a:r>
          </a:p>
          <a:p>
            <a:r>
              <a:rPr lang="fr-FR" dirty="0">
                <a:solidFill>
                  <a:schemeClr val="tx1"/>
                </a:solidFill>
              </a:rPr>
              <a:t>Professeur</a:t>
            </a:r>
          </a:p>
          <a:p>
            <a:r>
              <a:rPr lang="fr-FR" dirty="0">
                <a:solidFill>
                  <a:schemeClr val="tx1"/>
                </a:solidFill>
              </a:rPr>
              <a:t>Pianiste</a:t>
            </a:r>
          </a:p>
          <a:p>
            <a:r>
              <a:rPr lang="fr-FR" dirty="0">
                <a:solidFill>
                  <a:schemeClr val="tx1"/>
                </a:solidFill>
              </a:rPr>
              <a:t>Chorégraphe</a:t>
            </a:r>
          </a:p>
          <a:p>
            <a:r>
              <a:rPr lang="fr-FR" dirty="0">
                <a:solidFill>
                  <a:schemeClr val="tx1"/>
                </a:solidFill>
              </a:rPr>
              <a:t>Organisateur de festival</a:t>
            </a:r>
          </a:p>
        </p:txBody>
      </p:sp>
    </p:spTree>
    <p:extLst>
      <p:ext uri="{BB962C8B-B14F-4D97-AF65-F5344CB8AC3E}">
        <p14:creationId xmlns:p14="http://schemas.microsoft.com/office/powerpoint/2010/main" val="293825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Voie professionnelle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/>
              <a:t>	Secteur </a:t>
            </a:r>
            <a:r>
              <a:rPr lang="fr-FR" dirty="0"/>
              <a:t>industriel			</a:t>
            </a:r>
            <a:r>
              <a:rPr lang="fr-FR"/>
              <a:t>	Secteur </a:t>
            </a:r>
            <a:r>
              <a:rPr lang="fr-FR" dirty="0"/>
              <a:t>service</a:t>
            </a:r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02243BF6-1E40-4696-B940-D62FEEFD0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232" y="2160005"/>
            <a:ext cx="4317154" cy="446939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389548C-3AC7-4798-A5C2-126CA778F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7999" y="2254929"/>
            <a:ext cx="4597137" cy="429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866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138" y="194076"/>
            <a:ext cx="10871200" cy="894891"/>
          </a:xfrm>
        </p:spPr>
        <p:txBody>
          <a:bodyPr>
            <a:normAutofit/>
          </a:bodyPr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L’offre de </a:t>
            </a:r>
            <a:r>
              <a:rPr lang="fr-FR" b="1" cap="small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formation  </a:t>
            </a:r>
            <a:endParaRPr lang="fr-FR" b="1" cap="small" dirty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2"/>
          </p:nvPr>
        </p:nvSpPr>
        <p:spPr>
          <a:xfrm>
            <a:off x="1847528" y="2438399"/>
            <a:ext cx="4032448" cy="3945775"/>
          </a:xfrm>
          <a:ln w="127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FR" sz="2400" dirty="0"/>
              <a:t>Les différentes </a:t>
            </a:r>
            <a:r>
              <a:rPr lang="fr-FR" sz="2400" dirty="0" smtClean="0"/>
              <a:t>spécialités du bassin</a:t>
            </a:r>
            <a:endParaRPr lang="fr-FR" sz="2400" dirty="0"/>
          </a:p>
          <a:p>
            <a:pPr>
              <a:buNone/>
            </a:pPr>
            <a:endParaRPr lang="fr-FR" sz="1900" dirty="0"/>
          </a:p>
          <a:p>
            <a:pPr lvl="1">
              <a:buFont typeface="Wingdings" pitchFamily="2" charset="2"/>
              <a:buChar char="v"/>
            </a:pPr>
            <a:r>
              <a:rPr lang="fr-FR" sz="1900" b="1" dirty="0"/>
              <a:t>Arts</a:t>
            </a:r>
            <a:r>
              <a:rPr lang="fr-FR" sz="1900" dirty="0"/>
              <a:t>: théâtre, arts plastiques</a:t>
            </a:r>
            <a:r>
              <a:rPr lang="fr-F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musique, </a:t>
            </a:r>
            <a:r>
              <a:rPr lang="fr-FR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cinéma-audiovisuel…….</a:t>
            </a:r>
            <a:endParaRPr lang="fr-FR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HGP</a:t>
            </a:r>
            <a:r>
              <a:rPr lang="fr-FR" sz="1900" dirty="0" smtClean="0"/>
              <a:t>: Histoire-géographie</a:t>
            </a:r>
            <a:r>
              <a:rPr lang="fr-FR" sz="1900" dirty="0"/>
              <a:t>, géopolitique et sciences politiques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HLP</a:t>
            </a:r>
            <a:r>
              <a:rPr lang="fr-FR" sz="1900" dirty="0" smtClean="0"/>
              <a:t>: Humanités</a:t>
            </a:r>
            <a:r>
              <a:rPr lang="fr-FR" sz="1900" dirty="0"/>
              <a:t>, littérature et philosophie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LCE</a:t>
            </a:r>
            <a:r>
              <a:rPr lang="fr-FR" sz="1900" dirty="0" smtClean="0"/>
              <a:t>: Langues</a:t>
            </a:r>
            <a:r>
              <a:rPr lang="fr-FR" sz="1900" dirty="0"/>
              <a:t>, littératures et cultures étrangères:</a:t>
            </a:r>
          </a:p>
          <a:p>
            <a:pPr marL="365760" lvl="1" indent="0">
              <a:buNone/>
            </a:pPr>
            <a:r>
              <a:rPr lang="fr-FR" sz="1900" dirty="0"/>
              <a:t>	 Anglais ou Espagnol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LCA</a:t>
            </a:r>
            <a:r>
              <a:rPr lang="fr-FR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Littérature, Langue </a:t>
            </a:r>
            <a:r>
              <a:rPr lang="fr-F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culture antique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dirty="0"/>
              <a:t>Mathématiques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NSI</a:t>
            </a:r>
            <a:r>
              <a:rPr lang="fr-FR" sz="1900" dirty="0" smtClean="0"/>
              <a:t>: Numérique </a:t>
            </a:r>
            <a:r>
              <a:rPr lang="fr-FR" sz="1900" dirty="0"/>
              <a:t>et sciences informatiques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PC</a:t>
            </a:r>
            <a:r>
              <a:rPr lang="fr-FR" sz="1900" dirty="0" smtClean="0"/>
              <a:t>: Physique-chimie</a:t>
            </a:r>
            <a:endParaRPr lang="fr-FR" sz="1900" dirty="0"/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SVT</a:t>
            </a:r>
            <a:r>
              <a:rPr lang="fr-FR" sz="1900" dirty="0" smtClean="0"/>
              <a:t>: Sciences </a:t>
            </a:r>
            <a:r>
              <a:rPr lang="fr-FR" sz="1900" dirty="0"/>
              <a:t>de la vie et de la terre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/>
              <a:t>SES</a:t>
            </a:r>
            <a:r>
              <a:rPr lang="fr-FR" sz="1900" dirty="0" smtClean="0"/>
              <a:t>: Sciences </a:t>
            </a:r>
            <a:r>
              <a:rPr lang="fr-FR" sz="1900" dirty="0"/>
              <a:t>économiques et sociales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</a:t>
            </a:r>
            <a:r>
              <a:rPr lang="fr-FR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Sciences </a:t>
            </a:r>
            <a:r>
              <a:rPr lang="fr-F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l’ingénieur</a:t>
            </a:r>
          </a:p>
          <a:p>
            <a:pPr lvl="1">
              <a:buFont typeface="Wingdings" pitchFamily="2" charset="2"/>
              <a:buChar char="v"/>
            </a:pPr>
            <a:r>
              <a:rPr lang="fr-FR" sz="1900" dirty="0" smtClean="0">
                <a:solidFill>
                  <a:srgbClr val="00B0F0"/>
                </a:solidFill>
              </a:rPr>
              <a:t>Ecologie (Douai….)*</a:t>
            </a:r>
            <a:endParaRPr lang="fr-FR" sz="1900" dirty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endParaRPr lang="fr-FR" sz="1900" dirty="0"/>
          </a:p>
          <a:p>
            <a:pPr lvl="1">
              <a:buFont typeface="Wingdings" pitchFamily="2" charset="2"/>
              <a:buChar char="v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endParaRPr lang="fr-FR" sz="1800" dirty="0"/>
          </a:p>
          <a:p>
            <a:pPr>
              <a:buNone/>
            </a:pPr>
            <a:endParaRPr lang="fr-FR" sz="2700" dirty="0"/>
          </a:p>
          <a:p>
            <a:pPr>
              <a:buFont typeface="Wingdings" pitchFamily="2" charset="2"/>
              <a:buChar char="§"/>
            </a:pPr>
            <a:endParaRPr lang="fr-FR" sz="2700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"/>
          </p:nvPr>
        </p:nvSpPr>
        <p:spPr>
          <a:xfrm>
            <a:off x="5951984" y="2438400"/>
            <a:ext cx="4258816" cy="3945775"/>
          </a:xfrm>
          <a:ln w="127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FR" sz="2400" dirty="0"/>
              <a:t>Les 8 séries</a:t>
            </a:r>
          </a:p>
          <a:p>
            <a:pPr>
              <a:buFont typeface="Wingdings" pitchFamily="2" charset="2"/>
              <a:buChar char="§"/>
            </a:pPr>
            <a:endParaRPr lang="fr-FR" sz="2400" dirty="0"/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lang="fr-FR" sz="2000" b="1" dirty="0">
                <a:solidFill>
                  <a:prstClr val="black"/>
                </a:solidFill>
                <a:latin typeface="Tw Cen MT"/>
              </a:rPr>
              <a:t>STL: Sciences et Technologies de Laboratoire</a:t>
            </a:r>
          </a:p>
          <a:p>
            <a:pPr marL="365760" marR="0" lvl="1" indent="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None/>
              <a:tabLst/>
              <a:defRPr/>
            </a:pPr>
            <a:endParaRPr lang="fr-FR" sz="2000" b="1" dirty="0">
              <a:solidFill>
                <a:prstClr val="black"/>
              </a:solidFill>
              <a:latin typeface="Tw Cen MT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STI2D: Sciences et Technologies de l’Industrie et du Développement Durable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lang="fr-FR" sz="1900" dirty="0">
                <a:solidFill>
                  <a:prstClr val="black"/>
                </a:solidFill>
                <a:latin typeface="Tw Cen MT"/>
              </a:rPr>
              <a:t>ST2S: Sciences et Technologies de la Santé et du Social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STAV</a:t>
            </a:r>
            <a:r>
              <a:rPr lang="fr-FR" sz="1900" dirty="0">
                <a:solidFill>
                  <a:srgbClr val="00B0F0"/>
                </a:solidFill>
                <a:latin typeface="Tw Cen MT"/>
              </a:rPr>
              <a:t>: Sciences et Technologies de l’ Agronomie et du </a:t>
            </a:r>
            <a:r>
              <a:rPr lang="fr-FR" sz="1900" dirty="0" smtClean="0">
                <a:solidFill>
                  <a:srgbClr val="00B0F0"/>
                </a:solidFill>
                <a:latin typeface="Tw Cen MT"/>
              </a:rPr>
              <a:t>Vivant (Douai….)*</a:t>
            </a:r>
            <a:endParaRPr lang="fr-FR" sz="1900" dirty="0">
              <a:solidFill>
                <a:srgbClr val="00B0F0"/>
              </a:solidFill>
              <a:latin typeface="Tw Cen MT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STMG: Sciences et Technologies du Management et de la Gestion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lang="fr-FR" sz="1900" dirty="0">
                <a:solidFill>
                  <a:srgbClr val="00B0F0"/>
                </a:solidFill>
                <a:latin typeface="Tw Cen MT"/>
              </a:rPr>
              <a:t>STHR: Sciences et Technologies de l’Hôtellerie et de la </a:t>
            </a:r>
            <a:r>
              <a:rPr lang="fr-FR" sz="1900" dirty="0" smtClean="0">
                <a:solidFill>
                  <a:srgbClr val="00B0F0"/>
                </a:solidFill>
                <a:latin typeface="Tw Cen MT"/>
              </a:rPr>
              <a:t>Restauration (Avesnes, Lille,…)*</a:t>
            </a:r>
            <a:endParaRPr lang="fr-FR" sz="1900" dirty="0">
              <a:solidFill>
                <a:srgbClr val="00B0F0"/>
              </a:solidFill>
              <a:latin typeface="Tw Cen MT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fr-FR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STD2A: Sciences et Technologies du Design et de l’Art </a:t>
            </a: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Appliqué (Louvroil, Roubaix,….)</a:t>
            </a: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lang="fr-FR" sz="1900" dirty="0">
                <a:solidFill>
                  <a:srgbClr val="00B0F0"/>
                </a:solidFill>
                <a:latin typeface="Tw Cen MT"/>
              </a:rPr>
              <a:t>2TMD: Techniques du Théâtre de la Danse et de la </a:t>
            </a:r>
            <a:r>
              <a:rPr lang="fr-FR" sz="1900" dirty="0" smtClean="0">
                <a:solidFill>
                  <a:srgbClr val="00B0F0"/>
                </a:solidFill>
                <a:latin typeface="Tw Cen MT"/>
              </a:rPr>
              <a:t>Musique (Douai, Lille…)*</a:t>
            </a: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w Cen MT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94B6D2"/>
              </a:buClr>
              <a:buSzPct val="70000"/>
              <a:buFont typeface="Wingdings" pitchFamily="2" charset="2"/>
              <a:buChar char="v"/>
              <a:tabLst/>
              <a:defRPr/>
            </a:pP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1847528" y="1752600"/>
            <a:ext cx="4032448" cy="640080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2400" dirty="0"/>
              <a:t>Le bac. général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>
          <a:xfrm>
            <a:off x="5951984" y="1752600"/>
            <a:ext cx="4258816" cy="640080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400" dirty="0"/>
              <a:t>Les bac. technologiques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99753" y="5852160"/>
            <a:ext cx="1679171" cy="739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*en bleu les formations en dehors du bassin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1882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4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Après la seconde </a:t>
            </a:r>
          </a:p>
          <a:p>
            <a:pPr marL="0" indent="0" algn="ctr">
              <a:buNone/>
            </a:pPr>
            <a:r>
              <a:rPr lang="fr-FR" sz="44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Choisir son baccalauréat</a:t>
            </a:r>
          </a:p>
          <a:p>
            <a:pPr marL="0" indent="0" algn="ctr">
              <a:buNone/>
            </a:pPr>
            <a:endParaRPr lang="fr-FR" sz="4400" dirty="0"/>
          </a:p>
          <a:p>
            <a:pPr marL="0" indent="0" algn="ctr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16353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L’offre de formation au Lycée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2"/>
          </p:nvPr>
        </p:nvSpPr>
        <p:spPr>
          <a:xfrm>
            <a:off x="1847528" y="2331868"/>
            <a:ext cx="4032448" cy="4253082"/>
          </a:xfrm>
          <a:ln w="127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FR" sz="1800" dirty="0"/>
              <a:t>Bac Général</a:t>
            </a:r>
          </a:p>
          <a:p>
            <a:pPr>
              <a:buNone/>
            </a:pPr>
            <a:r>
              <a:rPr lang="fr-FR" sz="1600" i="1" dirty="0"/>
              <a:t>Spécialités </a:t>
            </a:r>
            <a:r>
              <a:rPr lang="fr-FR" sz="1600" dirty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Arts plastiques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Théâtre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Histoire-géographie, géopolitique et sciences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Humanités, littérature et philosophie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Langues, littératures et cultures étrangères Anglais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Langues, littératures et cultures étrangères Espagnol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Mathématiques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Numérique et sciences informatiques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Physique-chimie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Sciences de la vie et de la terre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Sciences économiques et sociales</a:t>
            </a:r>
          </a:p>
          <a:p>
            <a:pPr lvl="1">
              <a:buFont typeface="Wingdings" pitchFamily="2" charset="2"/>
              <a:buChar char="v"/>
            </a:pPr>
            <a:endParaRPr lang="fr-FR" sz="1500" dirty="0"/>
          </a:p>
          <a:p>
            <a:pPr>
              <a:buFont typeface="Wingdings" pitchFamily="2" charset="2"/>
              <a:buChar char="§"/>
            </a:pPr>
            <a:r>
              <a:rPr lang="fr-FR" sz="1800" dirty="0"/>
              <a:t>Bac Technologique</a:t>
            </a:r>
          </a:p>
          <a:p>
            <a:pPr>
              <a:buNone/>
            </a:pPr>
            <a:r>
              <a:rPr lang="fr-FR" sz="1500" i="1" dirty="0"/>
              <a:t>STL (Sciences et Technologies de Laboratoire), </a:t>
            </a:r>
            <a:r>
              <a:rPr lang="fr-FR" sz="1500" i="1" dirty="0" smtClean="0"/>
              <a:t>spécialités </a:t>
            </a:r>
            <a:r>
              <a:rPr lang="fr-FR" sz="1500" i="1" dirty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Biotechnologie</a:t>
            </a:r>
          </a:p>
          <a:p>
            <a:pPr lvl="1">
              <a:buFont typeface="Wingdings" pitchFamily="2" charset="2"/>
              <a:buChar char="v"/>
            </a:pPr>
            <a:r>
              <a:rPr lang="fr-FR" sz="1500" dirty="0"/>
              <a:t>Physique chimie de laboratoire</a:t>
            </a:r>
          </a:p>
          <a:p>
            <a:pPr>
              <a:buFont typeface="Wingdings" pitchFamily="2" charset="2"/>
              <a:buChar char="§"/>
            </a:pPr>
            <a:endParaRPr lang="fr-FR" sz="1800" dirty="0"/>
          </a:p>
          <a:p>
            <a:pPr>
              <a:buNone/>
            </a:pPr>
            <a:endParaRPr lang="fr-FR" sz="2700" dirty="0"/>
          </a:p>
          <a:p>
            <a:pPr>
              <a:buFont typeface="Wingdings" pitchFamily="2" charset="2"/>
              <a:buChar char="§"/>
            </a:pPr>
            <a:endParaRPr lang="fr-FR" sz="2700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"/>
          </p:nvPr>
        </p:nvSpPr>
        <p:spPr>
          <a:xfrm>
            <a:off x="5951984" y="2331868"/>
            <a:ext cx="4258816" cy="4253082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1400" dirty="0"/>
              <a:t>BTS Bio-analyses et contrôles</a:t>
            </a:r>
          </a:p>
          <a:p>
            <a:pPr>
              <a:buFont typeface="Wingdings" pitchFamily="2" charset="2"/>
              <a:buChar char="§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r>
              <a:rPr lang="fr-FR" sz="1400" dirty="0"/>
              <a:t>BTS Contrôle industriel et régulation automatique</a:t>
            </a:r>
          </a:p>
          <a:p>
            <a:pPr>
              <a:buFont typeface="Wingdings" pitchFamily="2" charset="2"/>
              <a:buChar char="§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r>
              <a:rPr lang="fr-FR" sz="1400" dirty="0"/>
              <a:t>BTS Métiers de la Chimie</a:t>
            </a:r>
          </a:p>
          <a:p>
            <a:pPr>
              <a:buFont typeface="Wingdings" pitchFamily="2" charset="2"/>
              <a:buChar char="§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r>
              <a:rPr lang="fr-FR" sz="1400" dirty="0"/>
              <a:t>BTS Pilotage de Procédés</a:t>
            </a:r>
          </a:p>
          <a:p>
            <a:pPr marL="0" indent="0">
              <a:buNone/>
            </a:pPr>
            <a:r>
              <a:rPr lang="fr-FR" sz="1400" dirty="0"/>
              <a:t>	possible en apprentissage</a:t>
            </a:r>
          </a:p>
          <a:p>
            <a:pPr>
              <a:buFont typeface="Wingdings" pitchFamily="2" charset="2"/>
              <a:buChar char="§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r>
              <a:rPr lang="fr-FR" sz="1400" dirty="0"/>
              <a:t>DTS Imagerie médicale  et radiologie thérapeutique</a:t>
            </a:r>
          </a:p>
          <a:p>
            <a:pPr>
              <a:buFont typeface="Wingdings" pitchFamily="2" charset="2"/>
              <a:buChar char="§"/>
            </a:pPr>
            <a:endParaRPr lang="fr-FR" sz="1400" dirty="0"/>
          </a:p>
          <a:p>
            <a:pPr>
              <a:buFont typeface="Wingdings" pitchFamily="2" charset="2"/>
              <a:buChar char="§"/>
            </a:pPr>
            <a:r>
              <a:rPr lang="fr-FR" sz="1400" dirty="0"/>
              <a:t>Prépa. ATS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1847528" y="1623059"/>
            <a:ext cx="4032448" cy="640080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2400" dirty="0"/>
              <a:t>Les différents baccalauréats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>
          <a:xfrm>
            <a:off x="5951984" y="1623059"/>
            <a:ext cx="4258816" cy="640080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400" dirty="0"/>
              <a:t>Les formations Post-Bac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2D80C20-C202-43AF-88D7-B4D4F510E0FE}"/>
              </a:ext>
            </a:extLst>
          </p:cNvPr>
          <p:cNvSpPr/>
          <p:nvPr/>
        </p:nvSpPr>
        <p:spPr>
          <a:xfrm>
            <a:off x="151893" y="2743199"/>
            <a:ext cx="1695635" cy="283197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Options de 3h</a:t>
            </a:r>
          </a:p>
          <a:p>
            <a:pPr algn="ctr"/>
            <a:r>
              <a:rPr lang="fr-FR" dirty="0">
                <a:solidFill>
                  <a:srgbClr val="002060"/>
                </a:solidFill>
              </a:rPr>
              <a:t>En 1ère</a:t>
            </a:r>
          </a:p>
          <a:p>
            <a:pPr algn="ctr"/>
            <a:endParaRPr lang="fr-FR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Euro anglais</a:t>
            </a:r>
          </a:p>
          <a:p>
            <a:r>
              <a:rPr lang="fr-FR" dirty="0">
                <a:solidFill>
                  <a:srgbClr val="002060"/>
                </a:solidFill>
              </a:rPr>
              <a:t>Arts plastiques</a:t>
            </a:r>
          </a:p>
          <a:p>
            <a:r>
              <a:rPr lang="fr-FR" dirty="0">
                <a:solidFill>
                  <a:srgbClr val="002060"/>
                </a:solidFill>
              </a:rPr>
              <a:t>Théâtre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B8BB3-FB2A-470F-B426-AF0D3AB9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ATTENTION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4882C6-D012-49C2-98F0-3ED74C93A22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8255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Certaines poursuites d’études dans le supérieur demandent des prérequis indispensables pour postuler. Il s’agit la plupart du temps des formations scientifiques et sélectives comme: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CPGE scientifiques: </a:t>
            </a:r>
            <a:r>
              <a:rPr lang="fr-FR" dirty="0" smtClean="0">
                <a:solidFill>
                  <a:srgbClr val="FF0000"/>
                </a:solidFill>
              </a:rPr>
              <a:t>Math*</a:t>
            </a:r>
            <a:r>
              <a:rPr lang="fr-FR" dirty="0" smtClean="0"/>
              <a:t>, </a:t>
            </a:r>
            <a:r>
              <a:rPr lang="fr-FR" dirty="0"/>
              <a:t>PC, SI, NSI, SVT</a:t>
            </a:r>
          </a:p>
          <a:p>
            <a:pPr lvl="1"/>
            <a:r>
              <a:rPr lang="fr-FR" dirty="0"/>
              <a:t>CPGE économiques: </a:t>
            </a:r>
            <a:r>
              <a:rPr lang="fr-FR" dirty="0" smtClean="0">
                <a:solidFill>
                  <a:srgbClr val="FF0000"/>
                </a:solidFill>
              </a:rPr>
              <a:t>Math*</a:t>
            </a:r>
            <a:endParaRPr lang="fr-FR" dirty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*</a:t>
            </a:r>
            <a:r>
              <a:rPr lang="fr-FR" sz="1400" dirty="0" smtClean="0"/>
              <a:t>spécialité à suivre en 1</a:t>
            </a:r>
            <a:r>
              <a:rPr lang="fr-FR" sz="1400" baseline="30000" dirty="0" smtClean="0"/>
              <a:t>ère</a:t>
            </a:r>
            <a:r>
              <a:rPr lang="fr-FR" sz="1400" dirty="0" smtClean="0"/>
              <a:t> et en terminale, selon le cas à compléter par math expertes en terminale</a:t>
            </a:r>
            <a:endParaRPr lang="fr-FR" sz="1400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Licences scientifiques: Math, PC, SVT</a:t>
            </a:r>
          </a:p>
          <a:p>
            <a:pPr lvl="1"/>
            <a:r>
              <a:rPr lang="fr-FR" dirty="0"/>
              <a:t>Licences économiques: </a:t>
            </a:r>
            <a:r>
              <a:rPr lang="fr-FR" dirty="0" smtClean="0"/>
              <a:t>Math</a:t>
            </a:r>
          </a:p>
          <a:p>
            <a:pPr marL="365760" lvl="1" indent="0">
              <a:buNone/>
            </a:pPr>
            <a:r>
              <a:rPr lang="fr-FR" sz="1400" dirty="0" smtClean="0"/>
              <a:t>Spécialité mathématiques en 1ère puis au moins math complémentaires en terminale selon les cas</a:t>
            </a:r>
            <a:endParaRPr lang="fr-FR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672B2F-246D-4F08-A8B5-54411E8DA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1258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1DB851-2958-4925-AE5D-0AF61C1E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Associations obligatoires au lycée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8AF41E-C6DF-40B7-B1F6-C58B60FAC4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75996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Afin de suivre au mieux dans certains enseignements et de pouvoir réussir les formations dans le supérieur, certaines spécialités ne peuvent être dissociées: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spécialité		2</a:t>
            </a:r>
            <a:r>
              <a:rPr lang="fr-FR" baseline="30000" dirty="0"/>
              <a:t>ème</a:t>
            </a:r>
            <a:r>
              <a:rPr lang="fr-FR" dirty="0"/>
              <a:t> spécialité		3</a:t>
            </a:r>
            <a:r>
              <a:rPr lang="fr-FR" baseline="30000" dirty="0"/>
              <a:t>ème</a:t>
            </a:r>
            <a:r>
              <a:rPr lang="fr-FR" dirty="0"/>
              <a:t> spécialité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350685-A07E-44F7-824F-83FDC1460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257249" y="18687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38EA49E-67A2-4210-AF47-97B238795C5E}"/>
              </a:ext>
            </a:extLst>
          </p:cNvPr>
          <p:cNvSpPr/>
          <p:nvPr/>
        </p:nvSpPr>
        <p:spPr>
          <a:xfrm>
            <a:off x="4571999" y="4534614"/>
            <a:ext cx="1961966" cy="8345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+ MATH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B839FA-0A7A-4E10-8530-97CA5CA64C16}"/>
              </a:ext>
            </a:extLst>
          </p:cNvPr>
          <p:cNvSpPr/>
          <p:nvPr/>
        </p:nvSpPr>
        <p:spPr>
          <a:xfrm>
            <a:off x="1482571" y="4245745"/>
            <a:ext cx="1278384" cy="594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PC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8E3FE4-40D7-4169-AC48-749085B2DE65}"/>
              </a:ext>
            </a:extLst>
          </p:cNvPr>
          <p:cNvSpPr/>
          <p:nvPr/>
        </p:nvSpPr>
        <p:spPr>
          <a:xfrm>
            <a:off x="1482571" y="5257800"/>
            <a:ext cx="1278384" cy="594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NSI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99C2EDD-D40D-43F0-883E-8CEBC5A30C81}"/>
              </a:ext>
            </a:extLst>
          </p:cNvPr>
          <p:cNvSpPr/>
          <p:nvPr/>
        </p:nvSpPr>
        <p:spPr>
          <a:xfrm>
            <a:off x="8319757" y="4456564"/>
            <a:ext cx="2299316" cy="990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Au choix</a:t>
            </a:r>
          </a:p>
        </p:txBody>
      </p:sp>
    </p:spTree>
    <p:extLst>
      <p:ext uri="{BB962C8B-B14F-4D97-AF65-F5344CB8AC3E}">
        <p14:creationId xmlns:p14="http://schemas.microsoft.com/office/powerpoint/2010/main" val="354768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9E3F6-9A8F-4DA0-8D1F-1F76855C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Associations impossibles au lycée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E67FC8-0670-42FF-A349-A9382D8DFF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2 spécialités artistiques: </a:t>
            </a:r>
          </a:p>
          <a:p>
            <a:pPr marL="0" indent="0">
              <a:buNone/>
            </a:pPr>
            <a:r>
              <a:rPr lang="fr-FR" dirty="0"/>
              <a:t>	Théâtre + Arts plastiques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 spécialités linguistiques</a:t>
            </a:r>
          </a:p>
          <a:p>
            <a:pPr marL="0" indent="0">
              <a:buNone/>
            </a:pPr>
            <a:r>
              <a:rPr lang="fr-FR" dirty="0"/>
              <a:t>	LCE Anglais + LCE Espagnol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Parfois certaines triplettes qui ne seraient pas compatibles avec les emplois du temps (vu au cas par cas)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5F9D6C-9D79-411E-821F-8F32143DD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91725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Spécialités scientifiques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DE35C6-CE1C-446A-906C-08DDD732DA1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MATH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PC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SVT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NSI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832350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Avoir une curiosité pour les sciences</a:t>
            </a:r>
          </a:p>
          <a:p>
            <a:r>
              <a:rPr lang="fr-FR" sz="2000" dirty="0"/>
              <a:t>Aimer faire des hypothèses et les analyser</a:t>
            </a:r>
          </a:p>
          <a:p>
            <a:r>
              <a:rPr lang="fr-FR" sz="2000" dirty="0"/>
              <a:t>S’exercer à la pratique expérimentale (TP), faire de la résolution de problème, de la programmation</a:t>
            </a:r>
          </a:p>
          <a:p>
            <a:pPr marL="0" indent="0">
              <a:buNone/>
            </a:pPr>
            <a:r>
              <a:rPr lang="fr-FR" sz="2000" b="1" u="sng" dirty="0"/>
              <a:t>Exemples de diplômes</a:t>
            </a:r>
          </a:p>
          <a:p>
            <a:r>
              <a:rPr lang="fr-FR" sz="2000" dirty="0"/>
              <a:t>BTS, BUT, DTS: pilotages de procédés, métiers de la chimie, biologie médicale, imagerie médicale, mesures physiques, génie mécanique, informatique, …..</a:t>
            </a:r>
          </a:p>
          <a:p>
            <a:r>
              <a:rPr lang="fr-FR" sz="2000" dirty="0"/>
              <a:t>CPGE: scientifique</a:t>
            </a:r>
          </a:p>
          <a:p>
            <a:r>
              <a:rPr lang="fr-FR" sz="2000" dirty="0"/>
              <a:t>Licences: mathématiques, électronique informatique industrielle, science de la vie et de l’environnement, santé, génie civil</a:t>
            </a:r>
          </a:p>
          <a:p>
            <a:r>
              <a:rPr lang="fr-FR" sz="2000" dirty="0"/>
              <a:t>Ecoles d’ingénieur, de commerce, paramédicale, architecture……</a:t>
            </a:r>
          </a:p>
          <a:p>
            <a:pPr marL="0" indent="0">
              <a:buNone/>
            </a:pPr>
            <a:r>
              <a:rPr lang="fr-FR" sz="2000" b="1" u="sng" dirty="0"/>
              <a:t>Exemples de métiers</a:t>
            </a:r>
          </a:p>
          <a:p>
            <a:pPr marL="0" indent="0">
              <a:buNone/>
            </a:pPr>
            <a:r>
              <a:rPr lang="fr-FR" sz="2000" dirty="0"/>
              <a:t>Développeur d’application mobile, enseignant, médecin, mécatronicien, agronome, vétérinaire, statisticien, technicien de maintenance médicale, …..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13D89-89EE-468E-878D-41CB74E3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7107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Spécialités littéraires et linguistiques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01404D-7579-4F26-B4EE-1F2041D62EF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ANGLAIS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ESPAGNOL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HUMANITES, LITTÉRATURE et PHILOSOPHIE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832350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Explorer la langue, la littérature et la culture de manière approfondie</a:t>
            </a:r>
          </a:p>
          <a:p>
            <a:r>
              <a:rPr lang="fr-FR" sz="2000" dirty="0"/>
              <a:t>Développer le goût de lire</a:t>
            </a:r>
          </a:p>
          <a:p>
            <a:r>
              <a:rPr lang="fr-FR" sz="2000" dirty="0"/>
              <a:t>Développer l’autonomie dans l’usage de la langue (travail en groupes, réalisation de projets)</a:t>
            </a:r>
          </a:p>
          <a:p>
            <a:pPr marL="0" indent="0">
              <a:buNone/>
            </a:pPr>
            <a:r>
              <a:rPr lang="fr-FR" sz="2000" b="1" u="sng" dirty="0"/>
              <a:t>Exemples de diplômes</a:t>
            </a:r>
          </a:p>
          <a:p>
            <a:r>
              <a:rPr lang="fr-FR" sz="2000" dirty="0"/>
              <a:t>BTS: Commerce International • Hôtellerie restauration • Communication • Tourisme • Négociation Digitalisation et Relation Client • Management Commercial Opérationnel </a:t>
            </a:r>
          </a:p>
          <a:p>
            <a:r>
              <a:rPr lang="fr-FR" sz="2000" dirty="0"/>
              <a:t>CPGE Littéraires, économie et sciences économiques</a:t>
            </a:r>
          </a:p>
          <a:p>
            <a:r>
              <a:rPr lang="fr-FR" sz="2000" dirty="0"/>
              <a:t>LICENCE: Langues Etrangères Appliquées • Langue Littérature Civilisation Etrangère • Droit et langues • Histoire géographie…..</a:t>
            </a:r>
          </a:p>
          <a:p>
            <a:pPr marL="0" indent="0">
              <a:buNone/>
            </a:pPr>
            <a:r>
              <a:rPr lang="fr-FR" sz="2000" b="1" u="sng" dirty="0"/>
              <a:t>Exemples de métiers</a:t>
            </a:r>
          </a:p>
          <a:p>
            <a:pPr marL="0" indent="0">
              <a:buNone/>
            </a:pPr>
            <a:r>
              <a:rPr lang="fr-FR" sz="2000" dirty="0"/>
              <a:t>Attaché de presse, journaliste, interprète, archiviste, enseignant, conservateur du patrimoine, avocat,  responsable de communication…….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13D89-89EE-468E-878D-41CB74E3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324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Spécialités sciences humaines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502DC75-C5C2-47C6-8832-D574E4C2CC1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08000" y="1752600"/>
            <a:ext cx="2545918" cy="43434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HUMANITES, LITTÉRATURE et PHILOSOPHIE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SCIENCES ECONOMIQUES et SOCIALES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HISTOIRE GEOGRAPHIE, GEOPOLITIQUE et SCIENCES POLITIQUES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8E12E42-C350-4D4E-9826-9D78B93960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956699"/>
          </a:xfrm>
        </p:spPr>
        <p:txBody>
          <a:bodyPr>
            <a:normAutofit fontScale="92500" lnSpcReduction="10000"/>
          </a:bodyPr>
          <a:lstStyle/>
          <a:p>
            <a:r>
              <a:rPr lang="fr-FR" sz="2000" dirty="0"/>
              <a:t>Acquérir une solide culture générale, avoir des clefs pour comprendre le monde dans lequel on vit</a:t>
            </a:r>
          </a:p>
          <a:p>
            <a:r>
              <a:rPr lang="fr-FR" sz="2000" dirty="0"/>
              <a:t>S’exprimer avec aisance</a:t>
            </a:r>
          </a:p>
          <a:p>
            <a:r>
              <a:rPr lang="fr-FR" sz="2000" dirty="0"/>
              <a:t>S’intéresser aux idées d’hier et d’aujourd’hui</a:t>
            </a:r>
          </a:p>
          <a:p>
            <a:pPr marL="0" indent="0">
              <a:buNone/>
            </a:pPr>
            <a:r>
              <a:rPr lang="fr-FR" sz="2000" b="1" u="sng" dirty="0"/>
              <a:t>Exemples de diplômes</a:t>
            </a:r>
          </a:p>
          <a:p>
            <a:r>
              <a:rPr lang="fr-FR" sz="2000" dirty="0"/>
              <a:t>BTS, BUT, DCG: Economie sociale et familiale, gestion de PME, assurance-banque, immobilier, commerce international, carrières juridiques, communication-information, gestion des entreprises et des administrations</a:t>
            </a:r>
          </a:p>
          <a:p>
            <a:r>
              <a:rPr lang="fr-FR" sz="2000" dirty="0"/>
              <a:t>CPGE: littéraire, économique</a:t>
            </a:r>
          </a:p>
          <a:p>
            <a:r>
              <a:rPr lang="fr-FR" sz="2000" dirty="0"/>
              <a:t>LICENCE: sciences politiques, littérature, philosophie, géographie et aménagement, sociologie, économie et gestion</a:t>
            </a:r>
          </a:p>
          <a:p>
            <a:r>
              <a:rPr lang="fr-FR" sz="2000" dirty="0"/>
              <a:t>Ecoles de commerce, écoles spécialisées, IEP</a:t>
            </a:r>
          </a:p>
          <a:p>
            <a:pPr marL="0" indent="0">
              <a:buNone/>
            </a:pPr>
            <a:r>
              <a:rPr lang="fr-FR" sz="2000" b="1" u="sng" dirty="0"/>
              <a:t>Exemples de métiers</a:t>
            </a:r>
          </a:p>
          <a:p>
            <a:pPr marL="0" indent="0">
              <a:buNone/>
            </a:pPr>
            <a:r>
              <a:rPr lang="fr-FR" sz="2000" dirty="0"/>
              <a:t>Responsable marketing, responsable ressources humaines, enseignant, assistant social, éducateur PJJ, expert comptable</a:t>
            </a:r>
          </a:p>
          <a:p>
            <a:pPr marL="0" indent="0">
              <a:buNone/>
            </a:pPr>
            <a:endParaRPr lang="fr-FR" sz="2000" dirty="0"/>
          </a:p>
          <a:p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13D89-89EE-468E-878D-41CB74E3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4356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65653-7706-4006-83B9-5F5B3D7A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Spécialités artistiques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139E247-1929-4496-87AA-E3C89A65C59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endParaRPr lang="fr-FR" dirty="0"/>
          </a:p>
          <a:p>
            <a:r>
              <a:rPr lang="fr-FR" dirty="0">
                <a:solidFill>
                  <a:schemeClr val="tx1"/>
                </a:solidFill>
              </a:rPr>
              <a:t>THEATRE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ARTS PLASTIQUES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7FA13A6-E6A1-4213-AF59-260D2A6A6C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000" dirty="0"/>
              <a:t>Aimer pratiquer un art</a:t>
            </a:r>
          </a:p>
          <a:p>
            <a:r>
              <a:rPr lang="fr-FR" sz="2000" dirty="0"/>
              <a:t>Être curieux de l’évolution artistique</a:t>
            </a:r>
          </a:p>
          <a:p>
            <a:r>
              <a:rPr lang="fr-FR" sz="2000" dirty="0"/>
              <a:t>Réfléchir et raisonner sur des questions culturelles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u="sng" dirty="0"/>
              <a:t>Exemples de diplômes</a:t>
            </a:r>
          </a:p>
          <a:p>
            <a:r>
              <a:rPr lang="fr-FR" sz="2000" dirty="0"/>
              <a:t>BTS, DN MADE, BUT: design d’espace, communication évènementielle</a:t>
            </a:r>
          </a:p>
          <a:p>
            <a:r>
              <a:rPr lang="fr-FR" sz="2000" dirty="0"/>
              <a:t>CPGE : littéraire</a:t>
            </a:r>
          </a:p>
          <a:p>
            <a:r>
              <a:rPr lang="fr-FR" sz="2000" dirty="0"/>
              <a:t>Licences: métier du spectacle vivant, arts plastiques, </a:t>
            </a:r>
          </a:p>
          <a:p>
            <a:r>
              <a:rPr lang="fr-FR" sz="2000" dirty="0"/>
              <a:t>Ecole de théâtre, Ecole supérieure d’art</a:t>
            </a:r>
          </a:p>
          <a:p>
            <a:endParaRPr lang="fr-FR" sz="2000" dirty="0"/>
          </a:p>
          <a:p>
            <a:pPr marL="0" indent="0">
              <a:buNone/>
            </a:pPr>
            <a:r>
              <a:rPr lang="fr-FR" sz="2000" b="1" u="sng" dirty="0"/>
              <a:t>Exemples de métiers</a:t>
            </a:r>
          </a:p>
          <a:p>
            <a:pPr marL="0" indent="0">
              <a:buNone/>
            </a:pPr>
            <a:r>
              <a:rPr lang="fr-FR" sz="2000" dirty="0"/>
              <a:t>Designer textile, architecte d’intérieur, comédien, critique d’art, illustrateur, auteur, enseignant, intervenant en théâtre, animateur socio-culturel, régisseur….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13D89-89EE-468E-878D-41CB74E3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25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013D89-89EE-468E-878D-41CB74E36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73375BD-0B8A-44CF-8C52-2419A3269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535" y="1235336"/>
            <a:ext cx="8216599" cy="5325262"/>
          </a:xfrm>
          <a:prstGeom prst="rect">
            <a:avLst/>
          </a:prstGeom>
        </p:spPr>
      </p:pic>
      <p:sp>
        <p:nvSpPr>
          <p:cNvPr id="11" name="Titre 10">
            <a:extLst>
              <a:ext uri="{FF2B5EF4-FFF2-40B4-BE49-F238E27FC236}">
                <a16:creationId xmlns:a16="http://schemas.microsoft.com/office/drawing/2014/main" id="{3F8D0234-E252-4B19-96F5-5106A8BFC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horizons21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0EDE30AC-F5C0-4038-8F37-BE4C5C4302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9953" y="1626833"/>
            <a:ext cx="10871200" cy="44958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59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FE7049B-60F5-4E84-9D94-34FDEC9B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Seconde </a:t>
            </a:r>
            <a:r>
              <a:rPr lang="fr-FR" sz="2400" b="1" dirty="0" smtClean="0">
                <a:solidFill>
                  <a:srgbClr val="FFC000"/>
                </a:solidFill>
              </a:rPr>
              <a:t>2021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7405" y="1634332"/>
            <a:ext cx="7261989" cy="496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1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cap="small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Le </a:t>
            </a:r>
            <a:r>
              <a:rPr lang="fr-FR" sz="4900" cap="small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calendrier</a:t>
            </a:r>
            <a:r>
              <a:rPr lang="fr-FR" cap="small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de l’orientation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Fin février : Intentions d’Orientation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Mi-mars : propositions du conseil de classe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Début mai : vœux définitifs de la famille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Début juin : décision d’orientation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66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C6630-6827-44B0-A8EF-F920FE45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all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Pour aller plus loin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70745-12B9-4DEC-8F5C-72ECA285A8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502920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Sites web</a:t>
            </a:r>
          </a:p>
          <a:p>
            <a:pPr marL="365760" lvl="1" indent="0">
              <a:buNone/>
            </a:pPr>
            <a:r>
              <a:rPr lang="fr-FR" dirty="0"/>
              <a:t>	</a:t>
            </a:r>
            <a:r>
              <a:rPr lang="fr-FR" sz="2200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https://www.onisep.fr/</a:t>
            </a:r>
            <a:endParaRPr lang="fr-FR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http://www.horizons21.fr/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http://www.secondes-premieres2021-2022.fr/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http://cio.valenciennes.free.fr/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0070C0"/>
              </a:solidFill>
            </a:endParaRPr>
          </a:p>
          <a:p>
            <a:r>
              <a:rPr lang="fr-FR" dirty="0"/>
              <a:t>Permanence de Mme Dulongpont au lycée</a:t>
            </a:r>
          </a:p>
          <a:p>
            <a:pPr marL="365760" lvl="1" indent="0">
              <a:buNone/>
            </a:pPr>
            <a:r>
              <a:rPr lang="fr-FR" sz="2000" dirty="0"/>
              <a:t>     Lundi 	  </a:t>
            </a:r>
            <a:r>
              <a:rPr lang="fr-FR" sz="2000" dirty="0" smtClean="0"/>
              <a:t>9h-17h</a:t>
            </a:r>
            <a:r>
              <a:rPr lang="fr-FR" sz="2000" dirty="0"/>
              <a:t>			</a:t>
            </a:r>
            <a:r>
              <a:rPr lang="fr-FR" sz="2000" dirty="0" smtClean="0"/>
              <a:t>                   Jeudi </a:t>
            </a:r>
            <a:r>
              <a:rPr lang="fr-FR" sz="2000" dirty="0"/>
              <a:t>	</a:t>
            </a:r>
            <a:r>
              <a:rPr lang="fr-FR" sz="2000" dirty="0" smtClean="0"/>
              <a:t>10h-15h</a:t>
            </a:r>
            <a:endParaRPr lang="fr-FR" sz="2000" dirty="0"/>
          </a:p>
          <a:p>
            <a:pPr marL="365760" lvl="1" indent="0">
              <a:buNone/>
            </a:pPr>
            <a:r>
              <a:rPr lang="fr-FR" sz="2000" dirty="0"/>
              <a:t>     Mercredi  	    </a:t>
            </a:r>
            <a:r>
              <a:rPr lang="fr-FR" sz="2000" dirty="0" smtClean="0"/>
              <a:t>8h-13h </a:t>
            </a:r>
            <a:r>
              <a:rPr lang="fr-FR" sz="2000" dirty="0"/>
              <a:t>			Vendredi 	14h-16h</a:t>
            </a:r>
          </a:p>
          <a:p>
            <a:pPr marL="365760" lvl="1" indent="0">
              <a:buNone/>
            </a:pPr>
            <a:endParaRPr lang="fr-FR" sz="2000" dirty="0"/>
          </a:p>
          <a:p>
            <a:r>
              <a:rPr lang="fr-FR" dirty="0"/>
              <a:t>CIO du Hainaut-Valenciennois 	(</a:t>
            </a:r>
            <a:r>
              <a:rPr lang="fr-FR" sz="2200" dirty="0"/>
              <a:t>2 rue Lemaire à Valenciennes)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600" dirty="0"/>
              <a:t>du lundi au samedi midi au </a:t>
            </a:r>
            <a:r>
              <a:rPr lang="fr-FR" sz="2000" dirty="0"/>
              <a:t>03.27.46.19.47  (9h-12h/13h30-17h30)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64D58-3236-406C-ACF5-4EDD1DC2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9726976" y="148701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862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Le calendrier de l’affectation</a:t>
            </a:r>
            <a:endParaRPr lang="fr-FR" cap="small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Fin mai : 3 vœux d’affectation</a:t>
            </a:r>
          </a:p>
          <a:p>
            <a:endParaRPr lang="fr-FR" dirty="0" smtClean="0"/>
          </a:p>
          <a:p>
            <a:r>
              <a:rPr lang="fr-FR" dirty="0" smtClean="0"/>
              <a:t>Fin juin : décision d’affectation</a:t>
            </a:r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53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Faire le bon choix c’est réfléchir sur soi</a:t>
            </a:r>
            <a:br>
              <a:rPr lang="fr-FR" sz="2800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fr-FR" sz="2800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et connaître ce qui existe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B8408B2-E97C-4D41-9267-E65E04F46A3F}"/>
              </a:ext>
            </a:extLst>
          </p:cNvPr>
          <p:cNvSpPr/>
          <p:nvPr/>
        </p:nvSpPr>
        <p:spPr>
          <a:xfrm>
            <a:off x="1859257" y="3103974"/>
            <a:ext cx="1740024" cy="162461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18D5315-9F28-41C6-BFD1-C3AFECF997CC}"/>
              </a:ext>
            </a:extLst>
          </p:cNvPr>
          <p:cNvSpPr/>
          <p:nvPr/>
        </p:nvSpPr>
        <p:spPr>
          <a:xfrm>
            <a:off x="7829571" y="3129994"/>
            <a:ext cx="1740024" cy="162461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89A5D61-C062-4543-9B07-CC7FC03280ED}"/>
              </a:ext>
            </a:extLst>
          </p:cNvPr>
          <p:cNvSpPr txBox="1"/>
          <p:nvPr/>
        </p:nvSpPr>
        <p:spPr>
          <a:xfrm>
            <a:off x="289522" y="1933836"/>
            <a:ext cx="15358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Ses intérêts</a:t>
            </a:r>
          </a:p>
          <a:p>
            <a:r>
              <a:rPr lang="fr-FR" sz="1400" dirty="0"/>
              <a:t>Scolaires et </a:t>
            </a:r>
          </a:p>
          <a:p>
            <a:r>
              <a:rPr lang="fr-FR" sz="1400" dirty="0"/>
              <a:t>extra scolaires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2684635-E4ED-4B24-805C-AE4C57D773C8}"/>
              </a:ext>
            </a:extLst>
          </p:cNvPr>
          <p:cNvSpPr txBox="1"/>
          <p:nvPr/>
        </p:nvSpPr>
        <p:spPr>
          <a:xfrm>
            <a:off x="3667089" y="2329775"/>
            <a:ext cx="174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Ses compétences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932FDC-50E9-4649-AFC7-8BC548770371}"/>
              </a:ext>
            </a:extLst>
          </p:cNvPr>
          <p:cNvSpPr txBox="1"/>
          <p:nvPr/>
        </p:nvSpPr>
        <p:spPr>
          <a:xfrm>
            <a:off x="2086250" y="5447278"/>
            <a:ext cx="1535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Ses qualités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2EBEEAA-F4F0-455F-9BB6-76E8EC61FEBA}"/>
              </a:ext>
            </a:extLst>
          </p:cNvPr>
          <p:cNvSpPr txBox="1"/>
          <p:nvPr/>
        </p:nvSpPr>
        <p:spPr>
          <a:xfrm>
            <a:off x="2174414" y="3581027"/>
            <a:ext cx="110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Réflexion</a:t>
            </a:r>
          </a:p>
          <a:p>
            <a:pPr algn="ctr"/>
            <a:r>
              <a:rPr lang="fr-FR" dirty="0"/>
              <a:t>sur soi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C119F48-C039-4521-B49D-AE05E0AFE4D7}"/>
              </a:ext>
            </a:extLst>
          </p:cNvPr>
          <p:cNvSpPr txBox="1"/>
          <p:nvPr/>
        </p:nvSpPr>
        <p:spPr>
          <a:xfrm>
            <a:off x="8051513" y="3663434"/>
            <a:ext cx="1296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Informations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EC051DB-4EA3-461B-835D-71F9ECC87042}"/>
              </a:ext>
            </a:extLst>
          </p:cNvPr>
          <p:cNvSpPr txBox="1"/>
          <p:nvPr/>
        </p:nvSpPr>
        <p:spPr>
          <a:xfrm>
            <a:off x="6022936" y="1808296"/>
            <a:ext cx="1802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Nature, contenu des différentes disciplines et spécialités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45797BB-19E8-420A-AEC4-503EBD5A9C7F}"/>
              </a:ext>
            </a:extLst>
          </p:cNvPr>
          <p:cNvSpPr txBox="1"/>
          <p:nvPr/>
        </p:nvSpPr>
        <p:spPr>
          <a:xfrm>
            <a:off x="7560710" y="5409635"/>
            <a:ext cx="2148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Intérêts, aptitudes et qualités personnelles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BEECD40-77C9-4691-9E49-F3D2791F0697}"/>
              </a:ext>
            </a:extLst>
          </p:cNvPr>
          <p:cNvSpPr txBox="1"/>
          <p:nvPr/>
        </p:nvSpPr>
        <p:spPr>
          <a:xfrm>
            <a:off x="9821050" y="1909107"/>
            <a:ext cx="21365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Exigences et prérequis pour les poursuites dans l’enseignement supérieur</a:t>
            </a:r>
          </a:p>
        </p:txBody>
      </p:sp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B31C130B-9289-483C-9014-8AC8825D87FC}"/>
              </a:ext>
            </a:extLst>
          </p:cNvPr>
          <p:cNvSpPr/>
          <p:nvPr/>
        </p:nvSpPr>
        <p:spPr>
          <a:xfrm>
            <a:off x="2622736" y="4737522"/>
            <a:ext cx="213064" cy="5539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3C9DC7CE-4E0F-45AF-A589-93659C7EFEDE}"/>
              </a:ext>
            </a:extLst>
          </p:cNvPr>
          <p:cNvSpPr/>
          <p:nvPr/>
        </p:nvSpPr>
        <p:spPr>
          <a:xfrm>
            <a:off x="8609997" y="4758982"/>
            <a:ext cx="213064" cy="52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B1E8EA78-69FF-4A92-B453-B7BE705B1C2F}"/>
              </a:ext>
            </a:extLst>
          </p:cNvPr>
          <p:cNvSpPr/>
          <p:nvPr/>
        </p:nvSpPr>
        <p:spPr>
          <a:xfrm rot="19208677">
            <a:off x="3264739" y="2982810"/>
            <a:ext cx="846873" cy="19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03C43D03-4B53-44C0-ACC0-0D805B7D591C}"/>
              </a:ext>
            </a:extLst>
          </p:cNvPr>
          <p:cNvSpPr/>
          <p:nvPr/>
        </p:nvSpPr>
        <p:spPr>
          <a:xfrm rot="18748223">
            <a:off x="9123776" y="2958691"/>
            <a:ext cx="774819" cy="1884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gauche 21">
            <a:extLst>
              <a:ext uri="{FF2B5EF4-FFF2-40B4-BE49-F238E27FC236}">
                <a16:creationId xmlns:a16="http://schemas.microsoft.com/office/drawing/2014/main" id="{E855E2A5-A696-4BE7-8CCA-CF0CCB3C03C0}"/>
              </a:ext>
            </a:extLst>
          </p:cNvPr>
          <p:cNvSpPr/>
          <p:nvPr/>
        </p:nvSpPr>
        <p:spPr>
          <a:xfrm rot="2348038">
            <a:off x="1436105" y="2904575"/>
            <a:ext cx="849795" cy="20810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gauche 22">
            <a:extLst>
              <a:ext uri="{FF2B5EF4-FFF2-40B4-BE49-F238E27FC236}">
                <a16:creationId xmlns:a16="http://schemas.microsoft.com/office/drawing/2014/main" id="{CF049FFC-9072-4556-8EDD-DD56E5D748D1}"/>
              </a:ext>
            </a:extLst>
          </p:cNvPr>
          <p:cNvSpPr/>
          <p:nvPr/>
        </p:nvSpPr>
        <p:spPr>
          <a:xfrm rot="2839730">
            <a:off x="7506589" y="2854477"/>
            <a:ext cx="830846" cy="21688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75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Choix possibles après la classe de</a:t>
            </a:r>
            <a:b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seconde générale et technologique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16864" y="1600199"/>
            <a:ext cx="10871200" cy="4924425"/>
          </a:xfrm>
        </p:spPr>
        <p:txBody>
          <a:bodyPr/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95F7241C-350B-4AA5-965C-7B2B47F6C668}"/>
              </a:ext>
            </a:extLst>
          </p:cNvPr>
          <p:cNvSpPr/>
          <p:nvPr/>
        </p:nvSpPr>
        <p:spPr>
          <a:xfrm>
            <a:off x="1133382" y="5875453"/>
            <a:ext cx="10241754" cy="630315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  <a:r>
              <a:rPr lang="fr-FR" baseline="30000" dirty="0"/>
              <a:t>nde</a:t>
            </a:r>
            <a:r>
              <a:rPr lang="fr-FR" dirty="0"/>
              <a:t> GT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17689B9-CAE7-4E24-908B-4D4352998377}"/>
              </a:ext>
            </a:extLst>
          </p:cNvPr>
          <p:cNvSpPr/>
          <p:nvPr/>
        </p:nvSpPr>
        <p:spPr>
          <a:xfrm>
            <a:off x="1447743" y="2654423"/>
            <a:ext cx="2521258" cy="2778711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Suivi de 2 spécialités sur les 3 à raison de 6h chacune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Choix de 3 spécialités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 4h chacune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EE1BCDD-9DD9-4949-837F-9814BA25C624}"/>
              </a:ext>
            </a:extLst>
          </p:cNvPr>
          <p:cNvSpPr/>
          <p:nvPr/>
        </p:nvSpPr>
        <p:spPr>
          <a:xfrm>
            <a:off x="5124429" y="2633785"/>
            <a:ext cx="2521257" cy="2830851"/>
          </a:xfrm>
          <a:prstGeom prst="round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Choix de la spécialité en 1</a:t>
            </a:r>
            <a:r>
              <a:rPr lang="fr-FR" baseline="30000" dirty="0">
                <a:solidFill>
                  <a:schemeClr val="tx1"/>
                </a:solidFill>
              </a:rPr>
              <a:t>ère</a:t>
            </a:r>
            <a:r>
              <a:rPr lang="fr-FR" dirty="0">
                <a:solidFill>
                  <a:schemeClr val="tx1"/>
                </a:solidFill>
              </a:rPr>
              <a:t> ou en terminale selon les bac. techno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179EC8D-2659-412E-B654-89388361B83E}"/>
              </a:ext>
            </a:extLst>
          </p:cNvPr>
          <p:cNvSpPr/>
          <p:nvPr/>
        </p:nvSpPr>
        <p:spPr>
          <a:xfrm rot="10800000" flipV="1">
            <a:off x="8782279" y="2655818"/>
            <a:ext cx="2352583" cy="277871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Stages en 1</a:t>
            </a:r>
            <a:r>
              <a:rPr lang="fr-FR" baseline="30000" dirty="0">
                <a:solidFill>
                  <a:schemeClr val="tx1"/>
                </a:solidFill>
              </a:rPr>
              <a:t>ère</a:t>
            </a:r>
            <a:r>
              <a:rPr lang="fr-FR" dirty="0">
                <a:solidFill>
                  <a:schemeClr val="tx1"/>
                </a:solidFill>
              </a:rPr>
              <a:t> et Terminale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Possible également en apprentissage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AC8E8A-E604-4AF2-AC49-16D1068E20C2}"/>
              </a:ext>
            </a:extLst>
          </p:cNvPr>
          <p:cNvSpPr/>
          <p:nvPr/>
        </p:nvSpPr>
        <p:spPr>
          <a:xfrm>
            <a:off x="301841" y="4208016"/>
            <a:ext cx="831541" cy="12251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dirty="0"/>
              <a:t>première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C0C29D-E874-4E8F-B3C2-FBCB3774FF20}"/>
              </a:ext>
            </a:extLst>
          </p:cNvPr>
          <p:cNvSpPr/>
          <p:nvPr/>
        </p:nvSpPr>
        <p:spPr>
          <a:xfrm>
            <a:off x="301841" y="2727664"/>
            <a:ext cx="831541" cy="14026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>
            <a:scene3d>
              <a:camera prst="orthographicFront">
                <a:rot lat="20731346" lon="21361969" rev="30245"/>
              </a:camera>
              <a:lightRig rig="threePt" dir="t"/>
            </a:scene3d>
          </a:bodyPr>
          <a:lstStyle/>
          <a:p>
            <a:pPr algn="ctr"/>
            <a:r>
              <a:rPr lang="fr-FR" dirty="0"/>
              <a:t>Terminale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64A7F31-1958-4E5F-9AC2-1BF56E742B11}"/>
              </a:ext>
            </a:extLst>
          </p:cNvPr>
          <p:cNvSpPr txBox="1"/>
          <p:nvPr/>
        </p:nvSpPr>
        <p:spPr>
          <a:xfrm>
            <a:off x="1729851" y="548771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Filière générale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92ACF2-720E-49FB-98DA-C78305900248}"/>
              </a:ext>
            </a:extLst>
          </p:cNvPr>
          <p:cNvSpPr txBox="1"/>
          <p:nvPr/>
        </p:nvSpPr>
        <p:spPr>
          <a:xfrm>
            <a:off x="5334980" y="5409231"/>
            <a:ext cx="260495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FR" b="1" dirty="0">
                <a:ln/>
                <a:solidFill>
                  <a:schemeClr val="accent3"/>
                </a:solidFill>
              </a:rPr>
              <a:t>Filière technologique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6F5B8E7-2E6A-44B7-BE38-6727F0FE0F44}"/>
              </a:ext>
            </a:extLst>
          </p:cNvPr>
          <p:cNvSpPr txBox="1"/>
          <p:nvPr/>
        </p:nvSpPr>
        <p:spPr>
          <a:xfrm>
            <a:off x="8782279" y="5391632"/>
            <a:ext cx="2352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Filière professionnelle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69497F8-4438-4825-9EA8-EAD68F33D835}"/>
              </a:ext>
            </a:extLst>
          </p:cNvPr>
          <p:cNvSpPr/>
          <p:nvPr/>
        </p:nvSpPr>
        <p:spPr>
          <a:xfrm>
            <a:off x="8896647" y="1587499"/>
            <a:ext cx="2123846" cy="65722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Insertion professionnelle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9A34985-FAEB-4470-AF55-A8232B0D7BFC}"/>
              </a:ext>
            </a:extLst>
          </p:cNvPr>
          <p:cNvSpPr/>
          <p:nvPr/>
        </p:nvSpPr>
        <p:spPr>
          <a:xfrm>
            <a:off x="4994031" y="1487004"/>
            <a:ext cx="2850681" cy="1027252"/>
          </a:xfrm>
          <a:prstGeom prst="round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Etudes courtes BAC+2 ou 3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BTS, BUT, DTS, écoles spécialisées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A1F2F186-48B5-4156-BE39-CC8FB71ED2D7}"/>
              </a:ext>
            </a:extLst>
          </p:cNvPr>
          <p:cNvSpPr/>
          <p:nvPr/>
        </p:nvSpPr>
        <p:spPr>
          <a:xfrm>
            <a:off x="1285875" y="1581343"/>
            <a:ext cx="2914650" cy="895157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Etudes longues BAC+5, +8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Master, doctorat, écoles d’ingénieur de commerce….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1055B24-8D40-4C32-A5B1-080FE4000668}"/>
              </a:ext>
            </a:extLst>
          </p:cNvPr>
          <p:cNvCxnSpPr>
            <a:cxnSpLocks/>
          </p:cNvCxnSpPr>
          <p:nvPr/>
        </p:nvCxnSpPr>
        <p:spPr>
          <a:xfrm flipH="1" flipV="1">
            <a:off x="7814496" y="2389620"/>
            <a:ext cx="967783" cy="514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F29F4698-0747-4AE3-9A26-A1310CAE6FD8}"/>
              </a:ext>
            </a:extLst>
          </p:cNvPr>
          <p:cNvCxnSpPr/>
          <p:nvPr/>
        </p:nvCxnSpPr>
        <p:spPr>
          <a:xfrm flipH="1" flipV="1">
            <a:off x="4200525" y="2360354"/>
            <a:ext cx="962025" cy="497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75FAC0E4-8256-4DFB-B67D-3DC6579749DE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4200525" y="2000630"/>
            <a:ext cx="793506" cy="7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FBAFC446-FD69-4A92-9B88-9E66CC3837C8}"/>
              </a:ext>
            </a:extLst>
          </p:cNvPr>
          <p:cNvCxnSpPr>
            <a:cxnSpLocks/>
          </p:cNvCxnSpPr>
          <p:nvPr/>
        </p:nvCxnSpPr>
        <p:spPr>
          <a:xfrm flipV="1">
            <a:off x="3923931" y="2408078"/>
            <a:ext cx="1107154" cy="497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lèche : haut 9">
            <a:extLst>
              <a:ext uri="{FF2B5EF4-FFF2-40B4-BE49-F238E27FC236}">
                <a16:creationId xmlns:a16="http://schemas.microsoft.com/office/drawing/2014/main" id="{44B4AE9E-29DB-4A59-8C55-CEF3A6E99D17}"/>
              </a:ext>
            </a:extLst>
          </p:cNvPr>
          <p:cNvSpPr/>
          <p:nvPr/>
        </p:nvSpPr>
        <p:spPr>
          <a:xfrm>
            <a:off x="2594708" y="2489200"/>
            <a:ext cx="268875" cy="2384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haut 11">
            <a:extLst>
              <a:ext uri="{FF2B5EF4-FFF2-40B4-BE49-F238E27FC236}">
                <a16:creationId xmlns:a16="http://schemas.microsoft.com/office/drawing/2014/main" id="{D45FF787-ACB0-4841-962C-C0C4E9958BAD}"/>
              </a:ext>
            </a:extLst>
          </p:cNvPr>
          <p:cNvSpPr/>
          <p:nvPr/>
        </p:nvSpPr>
        <p:spPr>
          <a:xfrm>
            <a:off x="6249000" y="2535793"/>
            <a:ext cx="212599" cy="369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 : haut 16">
            <a:extLst>
              <a:ext uri="{FF2B5EF4-FFF2-40B4-BE49-F238E27FC236}">
                <a16:creationId xmlns:a16="http://schemas.microsoft.com/office/drawing/2014/main" id="{A2B86130-DCD2-4166-97A0-A6EA150EEF00}"/>
              </a:ext>
            </a:extLst>
          </p:cNvPr>
          <p:cNvSpPr/>
          <p:nvPr/>
        </p:nvSpPr>
        <p:spPr>
          <a:xfrm flipH="1">
            <a:off x="9868729" y="2297287"/>
            <a:ext cx="214198" cy="369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76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617F1-FFAA-4130-9EED-F0D3147F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Choix de la filière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600D4-B66F-423D-9C8F-D2F505ED042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812799" y="2438400"/>
            <a:ext cx="3430726" cy="3581400"/>
          </a:xfrm>
        </p:spPr>
        <p:txBody>
          <a:bodyPr>
            <a:normAutofit fontScale="85000" lnSpcReduction="20000"/>
          </a:bodyPr>
          <a:lstStyle/>
          <a:p>
            <a:r>
              <a:rPr lang="fr-FR" sz="2800" dirty="0"/>
              <a:t>Enseignement théorique et abstrait</a:t>
            </a:r>
          </a:p>
          <a:p>
            <a:endParaRPr lang="fr-FR" sz="2800" dirty="0"/>
          </a:p>
          <a:p>
            <a:r>
              <a:rPr lang="fr-FR" sz="2800" dirty="0"/>
              <a:t>Réfléchir/analyser/ synthétiser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Argumenter/rédiger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Travail personnel important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2B23DF-67B7-4217-9283-CB5D20D01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8432" y="2509421"/>
            <a:ext cx="6823968" cy="3581400"/>
          </a:xfrm>
        </p:spPr>
        <p:txBody>
          <a:bodyPr numCol="2">
            <a:normAutofit fontScale="85000" lnSpcReduction="20000"/>
          </a:bodyPr>
          <a:lstStyle/>
          <a:p>
            <a:r>
              <a:rPr lang="fr-FR" dirty="0"/>
              <a:t>Enseignement concret</a:t>
            </a:r>
          </a:p>
          <a:p>
            <a:pPr marL="0" indent="0">
              <a:buNone/>
            </a:pPr>
            <a:r>
              <a:rPr lang="fr-FR" dirty="0"/>
              <a:t>    et pratique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Démarche de projet</a:t>
            </a:r>
          </a:p>
          <a:p>
            <a:endParaRPr lang="fr-FR" dirty="0"/>
          </a:p>
          <a:p>
            <a:r>
              <a:rPr lang="fr-FR" dirty="0"/>
              <a:t>Travailler en équipe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Apprendre les gestes liés au métier</a:t>
            </a:r>
          </a:p>
          <a:p>
            <a:endParaRPr lang="fr-FR" dirty="0"/>
          </a:p>
          <a:p>
            <a:r>
              <a:rPr lang="fr-FR" dirty="0"/>
              <a:t>Périodes de stages en entreprise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Réalisation d’un chef </a:t>
            </a:r>
            <a:r>
              <a:rPr lang="fr-FR" dirty="0" smtClean="0"/>
              <a:t>d’œuvre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93FC59-000F-49A0-A294-64948D0D526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12798" y="1752600"/>
            <a:ext cx="3430727" cy="640080"/>
          </a:xfrm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algn="ctr"/>
            <a:r>
              <a:rPr lang="fr-FR" cap="all" dirty="0"/>
              <a:t>Bac général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CBA204D-ED58-4363-959D-14956E7AF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35380" y="1722120"/>
            <a:ext cx="3235910" cy="640080"/>
          </a:xfrm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algn="ctr"/>
            <a:r>
              <a:rPr lang="fr-FR" cap="all" dirty="0"/>
              <a:t>Bac technologique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CA51B8CF-1D9E-4145-BD4B-C6AE64DE6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26976" y="219122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E05E019-4573-4D47-B40C-2BDB51D1F8BD}"/>
              </a:ext>
            </a:extLst>
          </p:cNvPr>
          <p:cNvSpPr/>
          <p:nvPr/>
        </p:nvSpPr>
        <p:spPr>
          <a:xfrm>
            <a:off x="8263146" y="1722120"/>
            <a:ext cx="2927660" cy="640080"/>
          </a:xfrm>
          <a:prstGeom prst="rect">
            <a:avLst/>
          </a:prstGeom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all" dirty="0"/>
              <a:t>Bac</a:t>
            </a:r>
            <a:r>
              <a:rPr lang="fr-FR" cap="all" dirty="0"/>
              <a:t> </a:t>
            </a:r>
            <a:r>
              <a:rPr lang="fr-FR" b="1" cap="all" dirty="0"/>
              <a:t>professionnel</a:t>
            </a:r>
          </a:p>
        </p:txBody>
      </p:sp>
    </p:spTree>
    <p:extLst>
      <p:ext uri="{BB962C8B-B14F-4D97-AF65-F5344CB8AC3E}">
        <p14:creationId xmlns:p14="http://schemas.microsoft.com/office/powerpoint/2010/main" val="363977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Voie générale : le socle commun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50292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88289" y="188640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599ED96C-1D23-4E45-819B-5E284B6D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861760"/>
              </p:ext>
            </p:extLst>
          </p:nvPr>
        </p:nvGraphicFramePr>
        <p:xfrm>
          <a:off x="476250" y="1894205"/>
          <a:ext cx="6238875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>
                  <a:extLst>
                    <a:ext uri="{9D8B030D-6E8A-4147-A177-3AD203B41FA5}">
                      <a16:colId xmlns:a16="http://schemas.microsoft.com/office/drawing/2014/main" val="350589505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928967475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3059002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35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4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Philosophie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6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Histoire géographie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71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langues vivantes A et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29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 scientifique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661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Education physique et sportive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490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Enseignement moral et civique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2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49769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Accompagnement personnalisé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91439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Accompagnement au choix de l’orientation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8237"/>
                  </a:ext>
                </a:extLst>
              </a:tr>
            </a:tbl>
          </a:graphicData>
        </a:graphic>
      </p:graphicFrame>
      <p:sp>
        <p:nvSpPr>
          <p:cNvPr id="8" name="Rectangle : avec coin rogné 7">
            <a:extLst>
              <a:ext uri="{FF2B5EF4-FFF2-40B4-BE49-F238E27FC236}">
                <a16:creationId xmlns:a16="http://schemas.microsoft.com/office/drawing/2014/main" id="{48D7E711-50D3-482D-8BBE-EA72522B62BF}"/>
              </a:ext>
            </a:extLst>
          </p:cNvPr>
          <p:cNvSpPr/>
          <p:nvPr/>
        </p:nvSpPr>
        <p:spPr>
          <a:xfrm>
            <a:off x="7115175" y="1894206"/>
            <a:ext cx="4410075" cy="10013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En 1</a:t>
            </a:r>
            <a:r>
              <a:rPr lang="fr-FR" sz="2000" b="1" baseline="30000" dirty="0">
                <a:solidFill>
                  <a:schemeClr val="tx1"/>
                </a:solidFill>
              </a:rPr>
              <a:t>ère</a:t>
            </a:r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S’ajoutent les 3 enseignements de spécialité </a:t>
            </a:r>
            <a:r>
              <a:rPr lang="fr-FR" dirty="0" smtClean="0">
                <a:solidFill>
                  <a:schemeClr val="tx1"/>
                </a:solidFill>
              </a:rPr>
              <a:t>pour </a:t>
            </a:r>
            <a:r>
              <a:rPr lang="fr-FR" dirty="0">
                <a:solidFill>
                  <a:schemeClr val="tx1"/>
                </a:solidFill>
              </a:rPr>
              <a:t>un total de 12 h</a:t>
            </a:r>
          </a:p>
        </p:txBody>
      </p:sp>
      <p:sp>
        <p:nvSpPr>
          <p:cNvPr id="9" name="Rectangle : avec coin rogné 8">
            <a:extLst>
              <a:ext uri="{FF2B5EF4-FFF2-40B4-BE49-F238E27FC236}">
                <a16:creationId xmlns:a16="http://schemas.microsoft.com/office/drawing/2014/main" id="{37623F5B-B853-47A7-8F77-13CA940F28F6}"/>
              </a:ext>
            </a:extLst>
          </p:cNvPr>
          <p:cNvSpPr/>
          <p:nvPr/>
        </p:nvSpPr>
        <p:spPr>
          <a:xfrm>
            <a:off x="7115175" y="3189606"/>
            <a:ext cx="4410075" cy="89661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 </a:t>
            </a:r>
            <a:r>
              <a:rPr lang="fr-FR" sz="2000" b="1" dirty="0">
                <a:solidFill>
                  <a:schemeClr val="tx1"/>
                </a:solidFill>
              </a:rPr>
              <a:t>Tale</a:t>
            </a:r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S’ajoutent les 2 spécialités </a:t>
            </a:r>
            <a:r>
              <a:rPr lang="fr-FR" dirty="0" smtClean="0">
                <a:solidFill>
                  <a:schemeClr val="tx1"/>
                </a:solidFill>
              </a:rPr>
              <a:t>conservées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 pour </a:t>
            </a:r>
            <a:r>
              <a:rPr lang="fr-FR" dirty="0">
                <a:solidFill>
                  <a:schemeClr val="tx1"/>
                </a:solidFill>
              </a:rPr>
              <a:t>un total de 12 h</a:t>
            </a:r>
          </a:p>
        </p:txBody>
      </p:sp>
      <p:sp>
        <p:nvSpPr>
          <p:cNvPr id="31" name="Rectangle : avec coin rogné 30">
            <a:extLst>
              <a:ext uri="{FF2B5EF4-FFF2-40B4-BE49-F238E27FC236}">
                <a16:creationId xmlns:a16="http://schemas.microsoft.com/office/drawing/2014/main" id="{4A1F33A2-8AC2-47A5-A604-CCC628F73B10}"/>
              </a:ext>
            </a:extLst>
          </p:cNvPr>
          <p:cNvSpPr/>
          <p:nvPr/>
        </p:nvSpPr>
        <p:spPr>
          <a:xfrm>
            <a:off x="7115175" y="4338957"/>
            <a:ext cx="4410075" cy="224916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Enseignements optionnels de 3h</a:t>
            </a:r>
          </a:p>
          <a:p>
            <a:r>
              <a:rPr lang="fr-FR" dirty="0">
                <a:solidFill>
                  <a:schemeClr val="tx1"/>
                </a:solidFill>
              </a:rPr>
              <a:t>Euro </a:t>
            </a:r>
            <a:r>
              <a:rPr lang="fr-FR" dirty="0" smtClean="0">
                <a:solidFill>
                  <a:schemeClr val="tx1"/>
                </a:solidFill>
              </a:rPr>
              <a:t>anglais (en HG ou PC)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Arts plastiques</a:t>
            </a:r>
          </a:p>
          <a:p>
            <a:r>
              <a:rPr lang="fr-FR" dirty="0">
                <a:solidFill>
                  <a:schemeClr val="tx1"/>
                </a:solidFill>
              </a:rPr>
              <a:t>Théâtre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	</a:t>
            </a:r>
            <a:r>
              <a:rPr lang="fr-FR" b="1" u="sng" dirty="0">
                <a:solidFill>
                  <a:schemeClr val="tx1"/>
                </a:solidFill>
              </a:rPr>
              <a:t>Uniquement en terminale</a:t>
            </a:r>
          </a:p>
          <a:p>
            <a:r>
              <a:rPr lang="fr-FR" dirty="0">
                <a:solidFill>
                  <a:schemeClr val="tx1"/>
                </a:solidFill>
              </a:rPr>
              <a:t>Mathématiques expertes</a:t>
            </a:r>
          </a:p>
          <a:p>
            <a:r>
              <a:rPr lang="fr-FR" dirty="0">
                <a:solidFill>
                  <a:schemeClr val="tx1"/>
                </a:solidFill>
              </a:rPr>
              <a:t>Mathématiques complémentaires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67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612880" cy="990600"/>
          </a:xfrm>
        </p:spPr>
        <p:txBody>
          <a:bodyPr/>
          <a:lstStyle/>
          <a:p>
            <a:r>
              <a:rPr lang="fr-FR" b="1" cap="small" dirty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Bac. Technologique : le socle commun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258300" y="133397"/>
            <a:ext cx="1750757" cy="100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5CA3AAE5-5EDC-40AF-8288-5A8A2855C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930824"/>
              </p:ext>
            </p:extLst>
          </p:nvPr>
        </p:nvGraphicFramePr>
        <p:xfrm>
          <a:off x="571500" y="2059099"/>
          <a:ext cx="8045448" cy="403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350">
                  <a:extLst>
                    <a:ext uri="{9D8B030D-6E8A-4147-A177-3AD203B41FA5}">
                      <a16:colId xmlns:a16="http://schemas.microsoft.com/office/drawing/2014/main" val="2935592442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57825474"/>
                    </a:ext>
                  </a:extLst>
                </a:gridCol>
                <a:gridCol w="2216148">
                  <a:extLst>
                    <a:ext uri="{9D8B030D-6E8A-4147-A177-3AD203B41FA5}">
                      <a16:colId xmlns:a16="http://schemas.microsoft.com/office/drawing/2014/main" val="371056424"/>
                    </a:ext>
                  </a:extLst>
                </a:gridCol>
              </a:tblGrid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Enseignements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1ère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 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513656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09980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Philosophie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37307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Histoire géographie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63590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Langues vivantes A et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66396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Mathématiques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02345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Education physique et sportive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063031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Enseignement moral et civique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77120"/>
                  </a:ext>
                </a:extLst>
              </a:tr>
              <a:tr h="366991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03521"/>
                  </a:ext>
                </a:extLst>
              </a:tr>
              <a:tr h="366991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Accompagnement personnalisé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11688"/>
                  </a:ext>
                </a:extLst>
              </a:tr>
              <a:tr h="366991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Accompagnement au choix de l’orientation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587575"/>
                  </a:ext>
                </a:extLst>
              </a:tr>
            </a:tbl>
          </a:graphicData>
        </a:graphic>
      </p:graphicFrame>
      <p:sp>
        <p:nvSpPr>
          <p:cNvPr id="6" name="Rectangle : avec coin rogné 5">
            <a:extLst>
              <a:ext uri="{FF2B5EF4-FFF2-40B4-BE49-F238E27FC236}">
                <a16:creationId xmlns:a16="http://schemas.microsoft.com/office/drawing/2014/main" id="{F7E8119F-D80C-4C1E-AD53-391F9B74CFE1}"/>
              </a:ext>
            </a:extLst>
          </p:cNvPr>
          <p:cNvSpPr/>
          <p:nvPr/>
        </p:nvSpPr>
        <p:spPr>
          <a:xfrm>
            <a:off x="9258300" y="2533650"/>
            <a:ext cx="2724150" cy="272415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S’ajoutent 15 à 18h de cours en spécialité selon les séries</a:t>
            </a:r>
          </a:p>
        </p:txBody>
      </p:sp>
    </p:spTree>
    <p:extLst>
      <p:ext uri="{BB962C8B-B14F-4D97-AF65-F5344CB8AC3E}">
        <p14:creationId xmlns:p14="http://schemas.microsoft.com/office/powerpoint/2010/main" val="357198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1961</Words>
  <Application>Microsoft Office PowerPoint</Application>
  <PresentationFormat>Grand écran</PresentationFormat>
  <Paragraphs>604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Arial-ItalicMT</vt:lpstr>
      <vt:lpstr>Calibri</vt:lpstr>
      <vt:lpstr>Tw Cen MT</vt:lpstr>
      <vt:lpstr>Wingdings</vt:lpstr>
      <vt:lpstr>Wingdings 2</vt:lpstr>
      <vt:lpstr>Médian</vt:lpstr>
      <vt:lpstr>                                                                 </vt:lpstr>
      <vt:lpstr>Présentation PowerPoint</vt:lpstr>
      <vt:lpstr>  Le calendrier de l’orientation   </vt:lpstr>
      <vt:lpstr>Le calendrier de l’affectation</vt:lpstr>
      <vt:lpstr>Faire le bon choix c’est réfléchir sur soi  et connaître ce qui existe</vt:lpstr>
      <vt:lpstr>Choix possibles après la classe de seconde générale et technologique</vt:lpstr>
      <vt:lpstr>Choix de la filière</vt:lpstr>
      <vt:lpstr>Voie générale : le socle commun</vt:lpstr>
      <vt:lpstr>Bac. Technologique : le socle commun </vt:lpstr>
      <vt:lpstr>STL : 2 spécialités au choix</vt:lpstr>
      <vt:lpstr>STI2D : 4 spécialités au choix</vt:lpstr>
      <vt:lpstr>ST2S</vt:lpstr>
      <vt:lpstr>STMG : 4 spécialités au choix</vt:lpstr>
      <vt:lpstr>STHR</vt:lpstr>
      <vt:lpstr>STAV</vt:lpstr>
      <vt:lpstr>STD2A</vt:lpstr>
      <vt:lpstr>S2TMD : 3 spécialités au choix</vt:lpstr>
      <vt:lpstr>Voie professionnelle</vt:lpstr>
      <vt:lpstr>L’offre de formation  </vt:lpstr>
      <vt:lpstr>L’offre de formation au Lycée</vt:lpstr>
      <vt:lpstr>ATTENTION</vt:lpstr>
      <vt:lpstr>Associations obligatoires au lycée</vt:lpstr>
      <vt:lpstr>Associations impossibles au lycée</vt:lpstr>
      <vt:lpstr>Spécialités scientifiques</vt:lpstr>
      <vt:lpstr>Spécialités littéraires et linguistiques</vt:lpstr>
      <vt:lpstr>Spécialités sciences humaines</vt:lpstr>
      <vt:lpstr>Spécialités artistiques</vt:lpstr>
      <vt:lpstr>horizons21</vt:lpstr>
      <vt:lpstr>Seconde 2021</vt:lpstr>
      <vt:lpstr>Pour aller plus loin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dulongpont</dc:creator>
  <cp:lastModifiedBy>nathalie.dulongpont</cp:lastModifiedBy>
  <cp:revision>91</cp:revision>
  <dcterms:created xsi:type="dcterms:W3CDTF">2020-12-05T07:59:36Z</dcterms:created>
  <dcterms:modified xsi:type="dcterms:W3CDTF">2022-01-13T10:13:33Z</dcterms:modified>
</cp:coreProperties>
</file>