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5143500" type="screen16x9"/>
  <p:notesSz cx="6858000" cy="9144000"/>
  <p:embeddedFontLst>
    <p:embeddedFont>
      <p:font typeface="Amatic SC" panose="00000500000000000000" pitchFamily="2" charset="-79"/>
      <p:regular r:id="rId16"/>
      <p:bold r:id="rId17"/>
    </p:embeddedFont>
    <p:embeddedFont>
      <p:font typeface="Source Code Pro" panose="020B0509030403020204" pitchFamily="49" charset="0"/>
      <p:regular r:id="rId18"/>
      <p:bold r:id="rId19"/>
      <p:italic r:id="rId20"/>
      <p:boldItalic r:id="rId21"/>
    </p:embeddedFont>
    <p:embeddedFont>
      <p:font typeface="Source Code Pro Medium" panose="020B0509030403020204" pitchFamily="49"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202" d="100"/>
          <a:sy n="202" d="100"/>
        </p:scale>
        <p:origin x="620" y="11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06fc406bd1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06fc406bd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069227d99b_0_9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069227d99b_0_9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069227d99b_0_9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069227d99b_0_9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069227d99b_0_9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3069227d99b_0_9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069227d99b_0_6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069227d99b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1200">
                <a:solidFill>
                  <a:schemeClr val="dk1"/>
                </a:solidFill>
              </a:rPr>
              <a:t>Pôle 1 : tenue des classeurs documentaires, documents officiels (papier ou numérique) qu’il faut savoir maîtriser, organiser, rédiger, actualiser…</a:t>
            </a:r>
            <a:endParaRPr sz="1200">
              <a:solidFill>
                <a:schemeClr val="dk1"/>
              </a:solidFill>
            </a:endParaRPr>
          </a:p>
          <a:p>
            <a:pPr marL="0" lvl="0" indent="0" algn="l" rtl="0">
              <a:spcBef>
                <a:spcPts val="0"/>
              </a:spcBef>
              <a:spcAft>
                <a:spcPts val="0"/>
              </a:spcAft>
              <a:buNone/>
            </a:pPr>
            <a:r>
              <a:rPr lang="fr" sz="1200">
                <a:solidFill>
                  <a:schemeClr val="dk1"/>
                </a:solidFill>
              </a:rPr>
              <a:t>Pôle 2 :Ces activités vont du stockage de produits , à l’entretien et au renouvellement des appareils, à la gestion de la paillasse, à la tenue des classeurs documentaires, et à l’interface du laboratoire avec les partenaires internes (qualité) et extérieurs (fournisseurs, clients, autres entreprises, recrutement, formation…).</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069227d99b_0_8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069227d99b_0_8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1200">
                <a:solidFill>
                  <a:schemeClr val="dk1"/>
                </a:solidFill>
              </a:rPr>
              <a:t>Pôle 1 : tenue des classeurs documentaires, documents officiels (papier ou numérique) qu’il faut savoir maîtriser, organiser, rédiger, actualiser…</a:t>
            </a:r>
            <a:endParaRPr sz="1200">
              <a:solidFill>
                <a:schemeClr val="dk1"/>
              </a:solidFill>
            </a:endParaRPr>
          </a:p>
          <a:p>
            <a:pPr marL="0" lvl="0" indent="0" algn="l" rtl="0">
              <a:spcBef>
                <a:spcPts val="0"/>
              </a:spcBef>
              <a:spcAft>
                <a:spcPts val="0"/>
              </a:spcAft>
              <a:buClr>
                <a:schemeClr val="dk1"/>
              </a:buClr>
              <a:buSzPts val="1100"/>
              <a:buFont typeface="Arial"/>
              <a:buNone/>
            </a:pPr>
            <a:r>
              <a:rPr lang="fr" sz="1200">
                <a:solidFill>
                  <a:schemeClr val="dk1"/>
                </a:solidFill>
              </a:rPr>
              <a:t>Gestion des appareils (maintenance, achat…) - des stocks - du matériel …</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069227d99b_0_8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069227d99b_0_8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069227d99b_0_8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069227d99b_0_8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Recherche de bons et moins bons micro-organismes. Analyses et contrôles de produits alimentaires, cosmétiques, pharmaceutiques au niveau microbiologique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069227d99b_0_8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069227d99b_0_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069227d99b_0_8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3069227d99b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Analyse de bioproduits, contrôle qualité</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069227d99b_0_9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3069227d99b_0_9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fr" sz="1200">
                <a:solidFill>
                  <a:schemeClr val="dk1"/>
                </a:solidFill>
              </a:rPr>
              <a:t>Il s’agit ici de savoir améliorer une méthode existante. Les compétences seront développées lors des stages, en lycée, et au cours des projets collaboratifs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069227d99b_0_9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069227d99b_0_9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rm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0"/>
              </a:spcBef>
              <a:spcAft>
                <a:spcPts val="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0"/>
              </a:spcBef>
              <a:spcAft>
                <a:spcPts val="0"/>
              </a:spcAft>
              <a:buClr>
                <a:schemeClr val="accent1"/>
              </a:buClr>
              <a:buSzPts val="1400"/>
              <a:buChar char="○"/>
              <a:defRPr>
                <a:solidFill>
                  <a:schemeClr val="accent1"/>
                </a:solidFill>
                <a:highlight>
                  <a:schemeClr val="lt1"/>
                </a:highlight>
              </a:defRPr>
            </a:lvl2pPr>
            <a:lvl3pPr marL="1371600" lvl="2" indent="-317500">
              <a:spcBef>
                <a:spcPts val="0"/>
              </a:spcBef>
              <a:spcAft>
                <a:spcPts val="0"/>
              </a:spcAft>
              <a:buClr>
                <a:schemeClr val="accent1"/>
              </a:buClr>
              <a:buSzPts val="1400"/>
              <a:buChar char="■"/>
              <a:defRPr>
                <a:solidFill>
                  <a:schemeClr val="accent1"/>
                </a:solidFill>
                <a:highlight>
                  <a:schemeClr val="lt1"/>
                </a:highlight>
              </a:defRPr>
            </a:lvl3pPr>
            <a:lvl4pPr marL="1828800" lvl="3" indent="-317500">
              <a:spcBef>
                <a:spcPts val="0"/>
              </a:spcBef>
              <a:spcAft>
                <a:spcPts val="0"/>
              </a:spcAft>
              <a:buClr>
                <a:schemeClr val="accent1"/>
              </a:buClr>
              <a:buSzPts val="1400"/>
              <a:buChar char="●"/>
              <a:defRPr>
                <a:solidFill>
                  <a:schemeClr val="accent1"/>
                </a:solidFill>
                <a:highlight>
                  <a:schemeClr val="lt1"/>
                </a:highlight>
              </a:defRPr>
            </a:lvl4pPr>
            <a:lvl5pPr marL="2286000" lvl="4" indent="-317500">
              <a:spcBef>
                <a:spcPts val="0"/>
              </a:spcBef>
              <a:spcAft>
                <a:spcPts val="0"/>
              </a:spcAft>
              <a:buClr>
                <a:schemeClr val="accent1"/>
              </a:buClr>
              <a:buSzPts val="1400"/>
              <a:buChar char="○"/>
              <a:defRPr>
                <a:solidFill>
                  <a:schemeClr val="accent1"/>
                </a:solidFill>
                <a:highlight>
                  <a:schemeClr val="lt1"/>
                </a:highlight>
              </a:defRPr>
            </a:lvl5pPr>
            <a:lvl6pPr marL="2743200" lvl="5" indent="-317500">
              <a:spcBef>
                <a:spcPts val="0"/>
              </a:spcBef>
              <a:spcAft>
                <a:spcPts val="0"/>
              </a:spcAft>
              <a:buClr>
                <a:schemeClr val="accent1"/>
              </a:buClr>
              <a:buSzPts val="1400"/>
              <a:buChar char="■"/>
              <a:defRPr>
                <a:solidFill>
                  <a:schemeClr val="accent1"/>
                </a:solidFill>
                <a:highlight>
                  <a:schemeClr val="lt1"/>
                </a:highlight>
              </a:defRPr>
            </a:lvl6pPr>
            <a:lvl7pPr marL="3200400" lvl="6" indent="-317500">
              <a:spcBef>
                <a:spcPts val="0"/>
              </a:spcBef>
              <a:spcAft>
                <a:spcPts val="0"/>
              </a:spcAft>
              <a:buClr>
                <a:schemeClr val="accent1"/>
              </a:buClr>
              <a:buSzPts val="1400"/>
              <a:buChar char="●"/>
              <a:defRPr>
                <a:solidFill>
                  <a:schemeClr val="accent1"/>
                </a:solidFill>
                <a:highlight>
                  <a:schemeClr val="lt1"/>
                </a:highlight>
              </a:defRPr>
            </a:lvl7pPr>
            <a:lvl8pPr marL="3657600" lvl="7" indent="-317500">
              <a:spcBef>
                <a:spcPts val="0"/>
              </a:spcBef>
              <a:spcAft>
                <a:spcPts val="0"/>
              </a:spcAft>
              <a:buClr>
                <a:schemeClr val="accent1"/>
              </a:buClr>
              <a:buSzPts val="1400"/>
              <a:buChar char="○"/>
              <a:defRPr>
                <a:solidFill>
                  <a:schemeClr val="accent1"/>
                </a:solidFill>
                <a:highlight>
                  <a:schemeClr val="lt1"/>
                </a:highlight>
              </a:defRPr>
            </a:lvl8pPr>
            <a:lvl9pPr marL="4114800" lvl="8" indent="-317500">
              <a:spcBef>
                <a:spcPts val="0"/>
              </a:spcBef>
              <a:spcAft>
                <a:spcPts val="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jpg"/><Relationship Id="rId18" Type="http://schemas.openxmlformats.org/officeDocument/2006/relationships/image" Target="../media/image54.jpg"/><Relationship Id="rId3" Type="http://schemas.openxmlformats.org/officeDocument/2006/relationships/image" Target="../media/image39.png"/><Relationship Id="rId7" Type="http://schemas.openxmlformats.org/officeDocument/2006/relationships/image" Target="../media/image43.jpg"/><Relationship Id="rId12" Type="http://schemas.openxmlformats.org/officeDocument/2006/relationships/image" Target="../media/image48.png"/><Relationship Id="rId17" Type="http://schemas.openxmlformats.org/officeDocument/2006/relationships/image" Target="../media/image53.jpg"/><Relationship Id="rId2" Type="http://schemas.openxmlformats.org/officeDocument/2006/relationships/notesSlide" Target="../notesSlides/notesSlide10.xml"/><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jpg"/><Relationship Id="rId15" Type="http://schemas.openxmlformats.org/officeDocument/2006/relationships/image" Target="../media/image51.jpg"/><Relationship Id="rId10" Type="http://schemas.openxmlformats.org/officeDocument/2006/relationships/image" Target="../media/image46.jpg"/><Relationship Id="rId19" Type="http://schemas.openxmlformats.org/officeDocument/2006/relationships/image" Target="../media/image55.png"/><Relationship Id="rId4" Type="http://schemas.openxmlformats.org/officeDocument/2006/relationships/image" Target="../media/image40.jpg"/><Relationship Id="rId9" Type="http://schemas.openxmlformats.org/officeDocument/2006/relationships/image" Target="../media/image45.jpg"/><Relationship Id="rId1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0" Type="http://schemas.openxmlformats.org/officeDocument/2006/relationships/image" Target="../media/image22.png"/><Relationship Id="rId4" Type="http://schemas.openxmlformats.org/officeDocument/2006/relationships/image" Target="../media/image16.jpg"/><Relationship Id="rId9" Type="http://schemas.openxmlformats.org/officeDocument/2006/relationships/image" Target="../media/image21.jp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8.jpg"/><Relationship Id="rId4" Type="http://schemas.openxmlformats.org/officeDocument/2006/relationships/image" Target="../media/image3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635575" y="553625"/>
            <a:ext cx="4122600" cy="201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fr" sz="6500" dirty="0"/>
              <a:t>BTS Bioanalyses en laboratoire de contrôle</a:t>
            </a:r>
            <a:endParaRPr sz="6500" dirty="0"/>
          </a:p>
        </p:txBody>
      </p:sp>
      <p:sp>
        <p:nvSpPr>
          <p:cNvPr id="57" name="Google Shape;57;p13"/>
          <p:cNvSpPr txBox="1">
            <a:spLocks noGrp="1"/>
          </p:cNvSpPr>
          <p:nvPr>
            <p:ph type="subTitle" idx="1"/>
          </p:nvPr>
        </p:nvSpPr>
        <p:spPr>
          <a:xfrm>
            <a:off x="415350" y="3463200"/>
            <a:ext cx="8249400" cy="1588500"/>
          </a:xfrm>
          <a:prstGeom prst="rect">
            <a:avLst/>
          </a:prstGeom>
        </p:spPr>
        <p:txBody>
          <a:bodyPr spcFirstLastPara="1" wrap="square" lIns="91425" tIns="91425" rIns="91425" bIns="91425" anchor="ctr" anchorCtr="0">
            <a:normAutofit fontScale="55000" lnSpcReduction="20000"/>
          </a:bodyPr>
          <a:lstStyle/>
          <a:p>
            <a:pPr marL="228600" lvl="0" indent="0" algn="ctr" rtl="0">
              <a:lnSpc>
                <a:spcPct val="80000"/>
              </a:lnSpc>
              <a:spcBef>
                <a:spcPts val="1000"/>
              </a:spcBef>
              <a:spcAft>
                <a:spcPts val="0"/>
              </a:spcAft>
              <a:buNone/>
            </a:pPr>
            <a:r>
              <a:rPr lang="fr" sz="2621" b="1">
                <a:solidFill>
                  <a:srgbClr val="000000"/>
                </a:solidFill>
                <a:latin typeface="Arial"/>
                <a:ea typeface="Arial"/>
                <a:cs typeface="Arial"/>
                <a:sym typeface="Arial"/>
              </a:rPr>
              <a:t>Recrutement :</a:t>
            </a:r>
            <a:endParaRPr sz="2621" b="1">
              <a:solidFill>
                <a:srgbClr val="000000"/>
              </a:solidFill>
              <a:latin typeface="Arial"/>
              <a:ea typeface="Arial"/>
              <a:cs typeface="Arial"/>
              <a:sym typeface="Arial"/>
            </a:endParaRPr>
          </a:p>
          <a:p>
            <a:pPr marL="228600" lvl="0" indent="0" algn="ctr" rtl="0">
              <a:lnSpc>
                <a:spcPct val="80000"/>
              </a:lnSpc>
              <a:spcBef>
                <a:spcPts val="1000"/>
              </a:spcBef>
              <a:spcAft>
                <a:spcPts val="0"/>
              </a:spcAft>
              <a:buNone/>
            </a:pPr>
            <a:r>
              <a:rPr lang="fr" sz="2563" b="1">
                <a:solidFill>
                  <a:srgbClr val="000000"/>
                </a:solidFill>
                <a:latin typeface="Arial"/>
                <a:ea typeface="Arial"/>
                <a:cs typeface="Arial"/>
                <a:sym typeface="Arial"/>
              </a:rPr>
              <a:t>bacheliers de la </a:t>
            </a:r>
            <a:r>
              <a:rPr lang="fr" sz="2563" b="1">
                <a:solidFill>
                  <a:srgbClr val="FF0000"/>
                </a:solidFill>
                <a:latin typeface="Arial"/>
                <a:ea typeface="Arial"/>
                <a:cs typeface="Arial"/>
                <a:sym typeface="Arial"/>
              </a:rPr>
              <a:t>filière technologique</a:t>
            </a:r>
            <a:endParaRPr sz="2563" b="1">
              <a:solidFill>
                <a:srgbClr val="FF0000"/>
              </a:solidFill>
              <a:latin typeface="Arial"/>
              <a:ea typeface="Arial"/>
              <a:cs typeface="Arial"/>
              <a:sym typeface="Arial"/>
            </a:endParaRPr>
          </a:p>
          <a:p>
            <a:pPr marL="228600" lvl="0" indent="0" algn="ctr" rtl="0">
              <a:lnSpc>
                <a:spcPct val="80000"/>
              </a:lnSpc>
              <a:spcBef>
                <a:spcPts val="1000"/>
              </a:spcBef>
              <a:spcAft>
                <a:spcPts val="0"/>
              </a:spcAft>
              <a:buNone/>
            </a:pPr>
            <a:r>
              <a:rPr lang="fr" sz="2563" b="1">
                <a:solidFill>
                  <a:srgbClr val="000000"/>
                </a:solidFill>
                <a:latin typeface="Arial"/>
                <a:ea typeface="Arial"/>
                <a:cs typeface="Arial"/>
                <a:sym typeface="Arial"/>
              </a:rPr>
              <a:t>ou de la </a:t>
            </a:r>
            <a:r>
              <a:rPr lang="fr" sz="2563" b="1">
                <a:solidFill>
                  <a:srgbClr val="7E32B0"/>
                </a:solidFill>
                <a:latin typeface="Arial"/>
                <a:ea typeface="Arial"/>
                <a:cs typeface="Arial"/>
                <a:sym typeface="Arial"/>
              </a:rPr>
              <a:t>filière professionnelle (B.I</a:t>
            </a:r>
            <a:r>
              <a:rPr lang="fr" sz="2563">
                <a:solidFill>
                  <a:srgbClr val="7E32B0"/>
                </a:solidFill>
                <a:latin typeface="Arial"/>
                <a:ea typeface="Arial"/>
                <a:cs typeface="Arial"/>
                <a:sym typeface="Arial"/>
              </a:rPr>
              <a:t>.P.A.C</a:t>
            </a:r>
            <a:r>
              <a:rPr lang="fr" sz="2563" b="1">
                <a:solidFill>
                  <a:srgbClr val="7E32B0"/>
                </a:solidFill>
                <a:latin typeface="Arial"/>
                <a:ea typeface="Arial"/>
                <a:cs typeface="Arial"/>
                <a:sym typeface="Arial"/>
              </a:rPr>
              <a:t>, L.C.Q)</a:t>
            </a:r>
            <a:endParaRPr sz="2563" b="1">
              <a:solidFill>
                <a:srgbClr val="7E32B0"/>
              </a:solidFill>
              <a:latin typeface="Arial"/>
              <a:ea typeface="Arial"/>
              <a:cs typeface="Arial"/>
              <a:sym typeface="Arial"/>
            </a:endParaRPr>
          </a:p>
          <a:p>
            <a:pPr marL="228600" lvl="0" indent="0" algn="ctr" rtl="0">
              <a:lnSpc>
                <a:spcPct val="80000"/>
              </a:lnSpc>
              <a:spcBef>
                <a:spcPts val="1000"/>
              </a:spcBef>
              <a:spcAft>
                <a:spcPts val="0"/>
              </a:spcAft>
              <a:buNone/>
            </a:pPr>
            <a:r>
              <a:rPr lang="fr" sz="2563" b="1">
                <a:solidFill>
                  <a:srgbClr val="000000"/>
                </a:solidFill>
                <a:latin typeface="Arial"/>
                <a:ea typeface="Arial"/>
                <a:cs typeface="Arial"/>
                <a:sym typeface="Arial"/>
              </a:rPr>
              <a:t>ou ayant suivi des spécialités scientifiques d’un </a:t>
            </a:r>
            <a:r>
              <a:rPr lang="fr" sz="2563" b="1">
                <a:solidFill>
                  <a:srgbClr val="107EC6"/>
                </a:solidFill>
                <a:latin typeface="Arial"/>
                <a:ea typeface="Arial"/>
                <a:cs typeface="Arial"/>
                <a:sym typeface="Arial"/>
              </a:rPr>
              <a:t>bac général</a:t>
            </a:r>
            <a:r>
              <a:rPr lang="fr" sz="2563" b="1">
                <a:solidFill>
                  <a:srgbClr val="000000"/>
                </a:solidFill>
                <a:latin typeface="Arial"/>
                <a:ea typeface="Arial"/>
                <a:cs typeface="Arial"/>
                <a:sym typeface="Arial"/>
              </a:rPr>
              <a:t>.</a:t>
            </a:r>
            <a:endParaRPr sz="2563" b="1">
              <a:solidFill>
                <a:srgbClr val="000000"/>
              </a:solidFill>
              <a:latin typeface="Arial"/>
              <a:ea typeface="Arial"/>
              <a:cs typeface="Arial"/>
              <a:sym typeface="Arial"/>
            </a:endParaRPr>
          </a:p>
          <a:p>
            <a:pPr marL="228600" lvl="0" indent="0" algn="ctr" rtl="0">
              <a:lnSpc>
                <a:spcPct val="80000"/>
              </a:lnSpc>
              <a:spcBef>
                <a:spcPts val="1000"/>
              </a:spcBef>
              <a:spcAft>
                <a:spcPts val="0"/>
              </a:spcAft>
              <a:buNone/>
            </a:pPr>
            <a:r>
              <a:rPr lang="fr" sz="1900">
                <a:solidFill>
                  <a:srgbClr val="355071"/>
                </a:solidFill>
                <a:latin typeface="Arial"/>
                <a:ea typeface="Arial"/>
                <a:cs typeface="Arial"/>
                <a:sym typeface="Arial"/>
              </a:rPr>
              <a:t>Finalité professionnelle en 2 ans laissant cependant la possibilité, selon les aptitudes du candidat, de poursuivre ses études</a:t>
            </a:r>
            <a:r>
              <a:rPr lang="fr" sz="1900">
                <a:solidFill>
                  <a:srgbClr val="66FFCC"/>
                </a:solidFill>
                <a:latin typeface="Arial"/>
                <a:ea typeface="Arial"/>
                <a:cs typeface="Arial"/>
                <a:sym typeface="Arial"/>
              </a:rPr>
              <a:t>.</a:t>
            </a:r>
            <a:endParaRPr sz="1900">
              <a:solidFill>
                <a:srgbClr val="66FFCC"/>
              </a:solidFill>
              <a:latin typeface="Arial"/>
              <a:ea typeface="Arial"/>
              <a:cs typeface="Arial"/>
              <a:sym typeface="Arial"/>
            </a:endParaRPr>
          </a:p>
          <a:p>
            <a:pPr marL="0" lvl="0" indent="0" algn="ctr" rtl="0">
              <a:spcBef>
                <a:spcPts val="0"/>
              </a:spcBef>
              <a:spcAft>
                <a:spcPts val="0"/>
              </a:spcAft>
              <a:buNone/>
            </a:pPr>
            <a:endParaRPr/>
          </a:p>
        </p:txBody>
      </p:sp>
      <p:pic>
        <p:nvPicPr>
          <p:cNvPr id="58" name="Google Shape;58;p13"/>
          <p:cNvPicPr preferRelativeResize="0"/>
          <p:nvPr/>
        </p:nvPicPr>
        <p:blipFill>
          <a:blip r:embed="rId3">
            <a:alphaModFix/>
          </a:blip>
          <a:stretch>
            <a:fillRect/>
          </a:stretch>
        </p:blipFill>
        <p:spPr>
          <a:xfrm>
            <a:off x="4905050" y="351050"/>
            <a:ext cx="3759700" cy="2423244"/>
          </a:xfrm>
          <a:prstGeom prst="rect">
            <a:avLst/>
          </a:prstGeom>
          <a:noFill/>
          <a:ln>
            <a:noFill/>
          </a:ln>
        </p:spPr>
      </p:pic>
    </p:spTree>
  </p:cSld>
  <p:clrMapOvr>
    <a:masterClrMapping/>
  </p:clrMapOvr>
  <p:transition spd="med" advTm="1500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2"/>
          <p:cNvSpPr txBox="1">
            <a:spLocks noGrp="1"/>
          </p:cNvSpPr>
          <p:nvPr>
            <p:ph type="title"/>
          </p:nvPr>
        </p:nvSpPr>
        <p:spPr>
          <a:xfrm>
            <a:off x="311700" y="755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
              <a:t>Qu’est-ce que cela implique ?</a:t>
            </a:r>
            <a:endParaRPr/>
          </a:p>
        </p:txBody>
      </p:sp>
      <p:sp>
        <p:nvSpPr>
          <p:cNvPr id="158" name="Google Shape;158;p22"/>
          <p:cNvSpPr/>
          <p:nvPr/>
        </p:nvSpPr>
        <p:spPr>
          <a:xfrm>
            <a:off x="112100" y="772325"/>
            <a:ext cx="1868100" cy="854100"/>
          </a:xfrm>
          <a:prstGeom prst="roundRect">
            <a:avLst>
              <a:gd name="adj" fmla="val 16667"/>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1600" b="1">
                <a:latin typeface="Amatic SC"/>
                <a:ea typeface="Amatic SC"/>
                <a:cs typeface="Amatic SC"/>
                <a:sym typeface="Amatic SC"/>
              </a:rPr>
              <a:t>Connaître les différents types de laboratoires qui recrutent</a:t>
            </a:r>
            <a:endParaRPr sz="1600" b="1">
              <a:latin typeface="Amatic SC"/>
              <a:ea typeface="Amatic SC"/>
              <a:cs typeface="Amatic SC"/>
              <a:sym typeface="Amatic SC"/>
            </a:endParaRPr>
          </a:p>
        </p:txBody>
      </p:sp>
      <p:sp>
        <p:nvSpPr>
          <p:cNvPr id="159" name="Google Shape;159;p22"/>
          <p:cNvSpPr/>
          <p:nvPr/>
        </p:nvSpPr>
        <p:spPr>
          <a:xfrm>
            <a:off x="2095763" y="772325"/>
            <a:ext cx="1868100" cy="8541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1500" b="1">
                <a:latin typeface="Amatic SC"/>
                <a:ea typeface="Amatic SC"/>
                <a:cs typeface="Amatic SC"/>
                <a:sym typeface="Amatic SC"/>
              </a:rPr>
              <a:t>Savoir s’intégrer dans une équipe de techniciens supérieurs</a:t>
            </a:r>
            <a:endParaRPr sz="1500" b="1">
              <a:latin typeface="Amatic SC"/>
              <a:ea typeface="Amatic SC"/>
              <a:cs typeface="Amatic SC"/>
              <a:sym typeface="Amatic SC"/>
            </a:endParaRPr>
          </a:p>
        </p:txBody>
      </p:sp>
      <p:sp>
        <p:nvSpPr>
          <p:cNvPr id="160" name="Google Shape;160;p22"/>
          <p:cNvSpPr/>
          <p:nvPr/>
        </p:nvSpPr>
        <p:spPr>
          <a:xfrm>
            <a:off x="4079425" y="772325"/>
            <a:ext cx="2469000" cy="918000"/>
          </a:xfrm>
          <a:prstGeom prst="roundRect">
            <a:avLst>
              <a:gd name="adj" fmla="val 16667"/>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1700" b="1">
                <a:latin typeface="Amatic SC"/>
                <a:ea typeface="Amatic SC"/>
                <a:cs typeface="Amatic SC"/>
                <a:sym typeface="Amatic SC"/>
              </a:rPr>
              <a:t>Savoir faire circuler les informations dans le laboratoire </a:t>
            </a:r>
            <a:endParaRPr sz="1700" b="1">
              <a:latin typeface="Amatic SC"/>
              <a:ea typeface="Amatic SC"/>
              <a:cs typeface="Amatic SC"/>
              <a:sym typeface="Amatic SC"/>
            </a:endParaRPr>
          </a:p>
          <a:p>
            <a:pPr marL="0" lvl="0" indent="0" algn="ctr" rtl="0">
              <a:spcBef>
                <a:spcPts val="0"/>
              </a:spcBef>
              <a:spcAft>
                <a:spcPts val="0"/>
              </a:spcAft>
              <a:buNone/>
            </a:pPr>
            <a:r>
              <a:rPr lang="fr" sz="1700" b="1">
                <a:latin typeface="Amatic SC"/>
                <a:ea typeface="Amatic SC"/>
                <a:cs typeface="Amatic SC"/>
                <a:sym typeface="Amatic SC"/>
              </a:rPr>
              <a:t>(à l’oral et à l’écrit)</a:t>
            </a:r>
            <a:endParaRPr sz="1700" b="1">
              <a:latin typeface="Amatic SC"/>
              <a:ea typeface="Amatic SC"/>
              <a:cs typeface="Amatic SC"/>
              <a:sym typeface="Amatic SC"/>
            </a:endParaRPr>
          </a:p>
        </p:txBody>
      </p:sp>
      <p:sp>
        <p:nvSpPr>
          <p:cNvPr id="161" name="Google Shape;161;p22"/>
          <p:cNvSpPr/>
          <p:nvPr/>
        </p:nvSpPr>
        <p:spPr>
          <a:xfrm>
            <a:off x="6663975" y="740075"/>
            <a:ext cx="2384100" cy="982500"/>
          </a:xfrm>
          <a:prstGeom prst="roundRect">
            <a:avLst>
              <a:gd name="adj" fmla="val 16667"/>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1800" b="1">
                <a:latin typeface="Amatic SC"/>
                <a:ea typeface="Amatic SC"/>
                <a:cs typeface="Amatic SC"/>
                <a:sym typeface="Amatic SC"/>
              </a:rPr>
              <a:t>Savoir interagir avec les professionnels extérieurs au laboratoire</a:t>
            </a:r>
            <a:endParaRPr sz="1800" b="1">
              <a:latin typeface="Amatic SC"/>
              <a:ea typeface="Amatic SC"/>
              <a:cs typeface="Amatic SC"/>
              <a:sym typeface="Amatic SC"/>
            </a:endParaRPr>
          </a:p>
        </p:txBody>
      </p:sp>
      <p:sp>
        <p:nvSpPr>
          <p:cNvPr id="162" name="Google Shape;162;p22"/>
          <p:cNvSpPr/>
          <p:nvPr/>
        </p:nvSpPr>
        <p:spPr>
          <a:xfrm>
            <a:off x="112100" y="1754750"/>
            <a:ext cx="1803600" cy="3292200"/>
          </a:xfrm>
          <a:prstGeom prst="snip1Rect">
            <a:avLst>
              <a:gd name="adj" fmla="val 16667"/>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sp>
        <p:nvSpPr>
          <p:cNvPr id="163" name="Google Shape;163;p22"/>
          <p:cNvSpPr/>
          <p:nvPr/>
        </p:nvSpPr>
        <p:spPr>
          <a:xfrm>
            <a:off x="2162925" y="1806300"/>
            <a:ext cx="1881000" cy="3292200"/>
          </a:xfrm>
          <a:prstGeom prst="snip1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sp>
        <p:nvSpPr>
          <p:cNvPr id="164" name="Google Shape;164;p22"/>
          <p:cNvSpPr/>
          <p:nvPr/>
        </p:nvSpPr>
        <p:spPr>
          <a:xfrm>
            <a:off x="6728825" y="1857750"/>
            <a:ext cx="2238000" cy="3189300"/>
          </a:xfrm>
          <a:prstGeom prst="snip1Rect">
            <a:avLst>
              <a:gd name="adj" fmla="val 16667"/>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sp>
        <p:nvSpPr>
          <p:cNvPr id="165" name="Google Shape;165;p22"/>
          <p:cNvSpPr/>
          <p:nvPr/>
        </p:nvSpPr>
        <p:spPr>
          <a:xfrm>
            <a:off x="4151825" y="1857750"/>
            <a:ext cx="2336100" cy="3189300"/>
          </a:xfrm>
          <a:prstGeom prst="snip1Rect">
            <a:avLst>
              <a:gd name="adj" fmla="val 16667"/>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pic>
        <p:nvPicPr>
          <p:cNvPr id="166" name="Google Shape;166;p22"/>
          <p:cNvPicPr preferRelativeResize="0"/>
          <p:nvPr/>
        </p:nvPicPr>
        <p:blipFill>
          <a:blip r:embed="rId3">
            <a:alphaModFix/>
          </a:blip>
          <a:stretch>
            <a:fillRect/>
          </a:stretch>
        </p:blipFill>
        <p:spPr>
          <a:xfrm rot="1289836">
            <a:off x="3131702" y="1946660"/>
            <a:ext cx="770717" cy="481698"/>
          </a:xfrm>
          <a:prstGeom prst="rect">
            <a:avLst/>
          </a:prstGeom>
          <a:noFill/>
          <a:ln>
            <a:noFill/>
          </a:ln>
        </p:spPr>
      </p:pic>
      <p:pic>
        <p:nvPicPr>
          <p:cNvPr id="167" name="Google Shape;167;p22"/>
          <p:cNvPicPr preferRelativeResize="0"/>
          <p:nvPr/>
        </p:nvPicPr>
        <p:blipFill rotWithShape="1">
          <a:blip r:embed="rId4">
            <a:alphaModFix/>
          </a:blip>
          <a:srcRect l="34864" t="20001" r="33382" b="20700"/>
          <a:stretch/>
        </p:blipFill>
        <p:spPr>
          <a:xfrm rot="-1296473">
            <a:off x="219250" y="1940925"/>
            <a:ext cx="872909" cy="748575"/>
          </a:xfrm>
          <a:prstGeom prst="rect">
            <a:avLst/>
          </a:prstGeom>
          <a:solidFill>
            <a:srgbClr val="FFD966"/>
          </a:solidFill>
          <a:ln>
            <a:noFill/>
          </a:ln>
        </p:spPr>
      </p:pic>
      <p:pic>
        <p:nvPicPr>
          <p:cNvPr id="168" name="Google Shape;168;p22" descr="Bulletins D'analyses Microbiologiques | PDF"/>
          <p:cNvPicPr preferRelativeResize="0"/>
          <p:nvPr/>
        </p:nvPicPr>
        <p:blipFill>
          <a:blip r:embed="rId5">
            <a:alphaModFix/>
          </a:blip>
          <a:stretch>
            <a:fillRect/>
          </a:stretch>
        </p:blipFill>
        <p:spPr>
          <a:xfrm>
            <a:off x="4194650" y="1917625"/>
            <a:ext cx="1197725" cy="1596966"/>
          </a:xfrm>
          <a:prstGeom prst="rect">
            <a:avLst/>
          </a:prstGeom>
          <a:noFill/>
          <a:ln>
            <a:noFill/>
          </a:ln>
        </p:spPr>
      </p:pic>
      <p:pic>
        <p:nvPicPr>
          <p:cNvPr id="169" name="Google Shape;169;p22"/>
          <p:cNvPicPr preferRelativeResize="0"/>
          <p:nvPr/>
        </p:nvPicPr>
        <p:blipFill rotWithShape="1">
          <a:blip r:embed="rId6">
            <a:alphaModFix/>
          </a:blip>
          <a:srcRect l="67068" t="24884" r="12502" b="24413"/>
          <a:stretch/>
        </p:blipFill>
        <p:spPr>
          <a:xfrm>
            <a:off x="5448725" y="2742824"/>
            <a:ext cx="942701" cy="1316050"/>
          </a:xfrm>
          <a:prstGeom prst="rect">
            <a:avLst/>
          </a:prstGeom>
          <a:solidFill>
            <a:srgbClr val="A4C2F4"/>
          </a:solidFill>
          <a:ln>
            <a:noFill/>
          </a:ln>
        </p:spPr>
      </p:pic>
      <p:pic>
        <p:nvPicPr>
          <p:cNvPr id="170" name="Google Shape;170;p22"/>
          <p:cNvPicPr preferRelativeResize="0"/>
          <p:nvPr/>
        </p:nvPicPr>
        <p:blipFill>
          <a:blip r:embed="rId7">
            <a:alphaModFix/>
          </a:blip>
          <a:stretch>
            <a:fillRect/>
          </a:stretch>
        </p:blipFill>
        <p:spPr>
          <a:xfrm rot="-1832799">
            <a:off x="2379555" y="2061983"/>
            <a:ext cx="706364" cy="506456"/>
          </a:xfrm>
          <a:prstGeom prst="rect">
            <a:avLst/>
          </a:prstGeom>
          <a:solidFill>
            <a:srgbClr val="93C47D"/>
          </a:solidFill>
          <a:ln>
            <a:noFill/>
          </a:ln>
        </p:spPr>
      </p:pic>
      <p:pic>
        <p:nvPicPr>
          <p:cNvPr id="171" name="Google Shape;171;p22" descr="Poignée De Main PNG pour téléchargement gratuit"/>
          <p:cNvPicPr preferRelativeResize="0"/>
          <p:nvPr/>
        </p:nvPicPr>
        <p:blipFill>
          <a:blip r:embed="rId8">
            <a:alphaModFix/>
          </a:blip>
          <a:stretch>
            <a:fillRect/>
          </a:stretch>
        </p:blipFill>
        <p:spPr>
          <a:xfrm rot="-866016">
            <a:off x="2797375" y="2529675"/>
            <a:ext cx="993824" cy="494975"/>
          </a:xfrm>
          <a:prstGeom prst="rect">
            <a:avLst/>
          </a:prstGeom>
          <a:noFill/>
          <a:ln>
            <a:noFill/>
          </a:ln>
        </p:spPr>
      </p:pic>
      <p:pic>
        <p:nvPicPr>
          <p:cNvPr id="172" name="Google Shape;172;p22"/>
          <p:cNvPicPr preferRelativeResize="0"/>
          <p:nvPr/>
        </p:nvPicPr>
        <p:blipFill>
          <a:blip r:embed="rId9">
            <a:alphaModFix/>
          </a:blip>
          <a:stretch>
            <a:fillRect/>
          </a:stretch>
        </p:blipFill>
        <p:spPr>
          <a:xfrm rot="-1229726">
            <a:off x="2242904" y="4325993"/>
            <a:ext cx="942700" cy="627324"/>
          </a:xfrm>
          <a:prstGeom prst="rect">
            <a:avLst/>
          </a:prstGeom>
          <a:solidFill>
            <a:srgbClr val="93C47D"/>
          </a:solidFill>
          <a:ln>
            <a:noFill/>
          </a:ln>
        </p:spPr>
      </p:pic>
      <p:pic>
        <p:nvPicPr>
          <p:cNvPr id="173" name="Google Shape;173;p22" descr="Quelles sont les obligations des professionnelles au code de déontologie ?"/>
          <p:cNvPicPr preferRelativeResize="0"/>
          <p:nvPr/>
        </p:nvPicPr>
        <p:blipFill>
          <a:blip r:embed="rId10">
            <a:alphaModFix/>
          </a:blip>
          <a:stretch>
            <a:fillRect/>
          </a:stretch>
        </p:blipFill>
        <p:spPr>
          <a:xfrm rot="349288">
            <a:off x="3016881" y="4056316"/>
            <a:ext cx="925888" cy="463545"/>
          </a:xfrm>
          <a:prstGeom prst="rect">
            <a:avLst/>
          </a:prstGeom>
          <a:noFill/>
          <a:ln>
            <a:noFill/>
          </a:ln>
        </p:spPr>
      </p:pic>
      <p:pic>
        <p:nvPicPr>
          <p:cNvPr id="174" name="Google Shape;174;p22"/>
          <p:cNvPicPr preferRelativeResize="0"/>
          <p:nvPr/>
        </p:nvPicPr>
        <p:blipFill rotWithShape="1">
          <a:blip r:embed="rId11">
            <a:alphaModFix/>
          </a:blip>
          <a:srcRect r="7407"/>
          <a:stretch/>
        </p:blipFill>
        <p:spPr>
          <a:xfrm>
            <a:off x="2666963" y="3039375"/>
            <a:ext cx="872900" cy="826051"/>
          </a:xfrm>
          <a:prstGeom prst="rect">
            <a:avLst/>
          </a:prstGeom>
          <a:solidFill>
            <a:srgbClr val="93C47D"/>
          </a:solidFill>
          <a:ln>
            <a:noFill/>
          </a:ln>
        </p:spPr>
      </p:pic>
      <p:pic>
        <p:nvPicPr>
          <p:cNvPr id="175" name="Google Shape;175;p22" descr="Gestion documentaire et ISO 9001 v2015 : quelles évolutions?"/>
          <p:cNvPicPr preferRelativeResize="0"/>
          <p:nvPr/>
        </p:nvPicPr>
        <p:blipFill rotWithShape="1">
          <a:blip r:embed="rId12">
            <a:alphaModFix/>
          </a:blip>
          <a:srcRect l="13659" t="4798" r="12545"/>
          <a:stretch/>
        </p:blipFill>
        <p:spPr>
          <a:xfrm rot="-1221288">
            <a:off x="4398773" y="3889172"/>
            <a:ext cx="1196882" cy="797828"/>
          </a:xfrm>
          <a:prstGeom prst="rect">
            <a:avLst/>
          </a:prstGeom>
          <a:noFill/>
          <a:ln>
            <a:noFill/>
          </a:ln>
        </p:spPr>
      </p:pic>
      <p:pic>
        <p:nvPicPr>
          <p:cNvPr id="176" name="Google Shape;176;p22"/>
          <p:cNvPicPr preferRelativeResize="0"/>
          <p:nvPr/>
        </p:nvPicPr>
        <p:blipFill>
          <a:blip r:embed="rId13">
            <a:alphaModFix/>
          </a:blip>
          <a:stretch>
            <a:fillRect/>
          </a:stretch>
        </p:blipFill>
        <p:spPr>
          <a:xfrm rot="-1453629">
            <a:off x="6896150" y="2033755"/>
            <a:ext cx="1017175" cy="674450"/>
          </a:xfrm>
          <a:prstGeom prst="rect">
            <a:avLst/>
          </a:prstGeom>
          <a:solidFill>
            <a:srgbClr val="D5A6BD"/>
          </a:solidFill>
          <a:ln>
            <a:noFill/>
          </a:ln>
        </p:spPr>
      </p:pic>
      <p:pic>
        <p:nvPicPr>
          <p:cNvPr id="177" name="Google Shape;177;p22"/>
          <p:cNvPicPr preferRelativeResize="0"/>
          <p:nvPr/>
        </p:nvPicPr>
        <p:blipFill>
          <a:blip r:embed="rId14">
            <a:alphaModFix/>
          </a:blip>
          <a:stretch>
            <a:fillRect/>
          </a:stretch>
        </p:blipFill>
        <p:spPr>
          <a:xfrm>
            <a:off x="7846975" y="2090917"/>
            <a:ext cx="968125" cy="961671"/>
          </a:xfrm>
          <a:prstGeom prst="rect">
            <a:avLst/>
          </a:prstGeom>
          <a:solidFill>
            <a:srgbClr val="D5A6BD"/>
          </a:solidFill>
          <a:ln>
            <a:noFill/>
          </a:ln>
        </p:spPr>
      </p:pic>
      <p:pic>
        <p:nvPicPr>
          <p:cNvPr id="178" name="Google Shape;178;p22"/>
          <p:cNvPicPr preferRelativeResize="0"/>
          <p:nvPr/>
        </p:nvPicPr>
        <p:blipFill>
          <a:blip r:embed="rId15">
            <a:alphaModFix/>
          </a:blip>
          <a:stretch>
            <a:fillRect/>
          </a:stretch>
        </p:blipFill>
        <p:spPr>
          <a:xfrm rot="-1721504">
            <a:off x="6963942" y="3099324"/>
            <a:ext cx="847767" cy="672829"/>
          </a:xfrm>
          <a:prstGeom prst="rect">
            <a:avLst/>
          </a:prstGeom>
          <a:solidFill>
            <a:srgbClr val="D5A6BD"/>
          </a:solidFill>
          <a:ln>
            <a:noFill/>
          </a:ln>
        </p:spPr>
      </p:pic>
      <p:pic>
        <p:nvPicPr>
          <p:cNvPr id="179" name="Google Shape;179;p22"/>
          <p:cNvPicPr preferRelativeResize="0"/>
          <p:nvPr/>
        </p:nvPicPr>
        <p:blipFill rotWithShape="1">
          <a:blip r:embed="rId16">
            <a:alphaModFix/>
          </a:blip>
          <a:srcRect t="42492" b="44418"/>
          <a:stretch/>
        </p:blipFill>
        <p:spPr>
          <a:xfrm rot="1272050">
            <a:off x="7921175" y="3261425"/>
            <a:ext cx="893625" cy="168874"/>
          </a:xfrm>
          <a:prstGeom prst="rect">
            <a:avLst/>
          </a:prstGeom>
          <a:solidFill>
            <a:srgbClr val="D5A6BD"/>
          </a:solidFill>
          <a:ln>
            <a:noFill/>
          </a:ln>
        </p:spPr>
      </p:pic>
      <p:pic>
        <p:nvPicPr>
          <p:cNvPr id="180" name="Google Shape;180;p22"/>
          <p:cNvPicPr preferRelativeResize="0"/>
          <p:nvPr/>
        </p:nvPicPr>
        <p:blipFill rotWithShape="1">
          <a:blip r:embed="rId17">
            <a:alphaModFix/>
          </a:blip>
          <a:srcRect l="30534" r="23830"/>
          <a:stretch/>
        </p:blipFill>
        <p:spPr>
          <a:xfrm>
            <a:off x="7529500" y="3865427"/>
            <a:ext cx="865725" cy="919073"/>
          </a:xfrm>
          <a:prstGeom prst="rect">
            <a:avLst/>
          </a:prstGeom>
          <a:solidFill>
            <a:srgbClr val="D5A6BD"/>
          </a:solidFill>
          <a:ln>
            <a:noFill/>
          </a:ln>
        </p:spPr>
      </p:pic>
      <p:pic>
        <p:nvPicPr>
          <p:cNvPr id="181" name="Google Shape;181;p22"/>
          <p:cNvPicPr preferRelativeResize="0"/>
          <p:nvPr/>
        </p:nvPicPr>
        <p:blipFill rotWithShape="1">
          <a:blip r:embed="rId18">
            <a:alphaModFix/>
          </a:blip>
          <a:srcRect t="28752" b="28790"/>
          <a:stretch/>
        </p:blipFill>
        <p:spPr>
          <a:xfrm rot="1774531">
            <a:off x="941834" y="2907646"/>
            <a:ext cx="889183" cy="377509"/>
          </a:xfrm>
          <a:prstGeom prst="rect">
            <a:avLst/>
          </a:prstGeom>
          <a:solidFill>
            <a:srgbClr val="FFD966"/>
          </a:solidFill>
          <a:ln>
            <a:noFill/>
          </a:ln>
        </p:spPr>
      </p:pic>
      <p:pic>
        <p:nvPicPr>
          <p:cNvPr id="182" name="Google Shape;182;p22"/>
          <p:cNvPicPr preferRelativeResize="0"/>
          <p:nvPr/>
        </p:nvPicPr>
        <p:blipFill>
          <a:blip r:embed="rId19">
            <a:alphaModFix/>
          </a:blip>
          <a:stretch>
            <a:fillRect/>
          </a:stretch>
        </p:blipFill>
        <p:spPr>
          <a:xfrm rot="-685538">
            <a:off x="238017" y="3217577"/>
            <a:ext cx="835396" cy="592020"/>
          </a:xfrm>
          <a:prstGeom prst="rect">
            <a:avLst/>
          </a:prstGeom>
          <a:solidFill>
            <a:srgbClr val="FFD966"/>
          </a:solidFill>
          <a:ln>
            <a:noFill/>
          </a:ln>
        </p:spPr>
      </p:pic>
      <p:pic>
        <p:nvPicPr>
          <p:cNvPr id="183" name="Google Shape;183;p22"/>
          <p:cNvPicPr preferRelativeResize="0"/>
          <p:nvPr/>
        </p:nvPicPr>
        <p:blipFill rotWithShape="1">
          <a:blip r:embed="rId20">
            <a:alphaModFix/>
          </a:blip>
          <a:srcRect t="20244" b="23239"/>
          <a:stretch/>
        </p:blipFill>
        <p:spPr>
          <a:xfrm rot="1317356">
            <a:off x="587594" y="4119494"/>
            <a:ext cx="1298361" cy="410937"/>
          </a:xfrm>
          <a:prstGeom prst="rect">
            <a:avLst/>
          </a:prstGeom>
          <a:solidFill>
            <a:srgbClr val="FFD966"/>
          </a:solidFill>
          <a:ln>
            <a:noFill/>
          </a:ln>
        </p:spPr>
      </p:pic>
    </p:spTree>
  </p:cSld>
  <p:clrMapOvr>
    <a:masterClrMapping/>
  </p:clrMapOvr>
  <p:transition spd="med" advTm="1500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1000"/>
                                        <p:tgtEl>
                                          <p:spTgt spid="1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2"/>
                                        </p:tgtEl>
                                        <p:attrNameLst>
                                          <p:attrName>style.visibility</p:attrName>
                                        </p:attrNameLst>
                                      </p:cBhvr>
                                      <p:to>
                                        <p:strVal val="visible"/>
                                      </p:to>
                                    </p:set>
                                    <p:animEffect transition="in" filter="fade">
                                      <p:cBhvr>
                                        <p:cTn id="12" dur="1000"/>
                                        <p:tgtEl>
                                          <p:spTgt spid="1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7"/>
                                        </p:tgtEl>
                                        <p:attrNameLst>
                                          <p:attrName>style.visibility</p:attrName>
                                        </p:attrNameLst>
                                      </p:cBhvr>
                                      <p:to>
                                        <p:strVal val="visible"/>
                                      </p:to>
                                    </p:set>
                                    <p:animEffect transition="in" filter="fade">
                                      <p:cBhvr>
                                        <p:cTn id="17" dur="1000"/>
                                        <p:tgtEl>
                                          <p:spTgt spid="1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1"/>
                                        </p:tgtEl>
                                        <p:attrNameLst>
                                          <p:attrName>style.visibility</p:attrName>
                                        </p:attrNameLst>
                                      </p:cBhvr>
                                      <p:to>
                                        <p:strVal val="visible"/>
                                      </p:to>
                                    </p:set>
                                    <p:animEffect transition="in" filter="fade">
                                      <p:cBhvr>
                                        <p:cTn id="22" dur="1000"/>
                                        <p:tgtEl>
                                          <p:spTgt spid="18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2"/>
                                        </p:tgtEl>
                                        <p:attrNameLst>
                                          <p:attrName>style.visibility</p:attrName>
                                        </p:attrNameLst>
                                      </p:cBhvr>
                                      <p:to>
                                        <p:strVal val="visible"/>
                                      </p:to>
                                    </p:set>
                                    <p:animEffect transition="in" filter="fade">
                                      <p:cBhvr>
                                        <p:cTn id="27" dur="1000"/>
                                        <p:tgtEl>
                                          <p:spTgt spid="18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3"/>
                                        </p:tgtEl>
                                        <p:attrNameLst>
                                          <p:attrName>style.visibility</p:attrName>
                                        </p:attrNameLst>
                                      </p:cBhvr>
                                      <p:to>
                                        <p:strVal val="visible"/>
                                      </p:to>
                                    </p:set>
                                    <p:animEffect transition="in" filter="fade">
                                      <p:cBhvr>
                                        <p:cTn id="32" dur="1000"/>
                                        <p:tgtEl>
                                          <p:spTgt spid="18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7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7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7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7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6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6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6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6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7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61"/>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6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7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17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78"/>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179"/>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3"/>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Répartition horaire par bloc sur les 2 années de formation</a:t>
            </a:r>
            <a:endParaRPr/>
          </a:p>
        </p:txBody>
      </p:sp>
      <p:pic>
        <p:nvPicPr>
          <p:cNvPr id="189" name="Google Shape;189;p23"/>
          <p:cNvPicPr preferRelativeResize="0"/>
          <p:nvPr/>
        </p:nvPicPr>
        <p:blipFill rotWithShape="1">
          <a:blip r:embed="rId3">
            <a:alphaModFix/>
          </a:blip>
          <a:srcRect l="8399" t="11520"/>
          <a:stretch/>
        </p:blipFill>
        <p:spPr>
          <a:xfrm>
            <a:off x="642025" y="1081150"/>
            <a:ext cx="3975474" cy="3837950"/>
          </a:xfrm>
          <a:prstGeom prst="rect">
            <a:avLst/>
          </a:prstGeom>
          <a:noFill/>
          <a:ln>
            <a:noFill/>
          </a:ln>
        </p:spPr>
      </p:pic>
      <p:pic>
        <p:nvPicPr>
          <p:cNvPr id="190" name="Google Shape;190;p23"/>
          <p:cNvPicPr preferRelativeResize="0"/>
          <p:nvPr/>
        </p:nvPicPr>
        <p:blipFill>
          <a:blip r:embed="rId4">
            <a:alphaModFix/>
          </a:blip>
          <a:stretch>
            <a:fillRect/>
          </a:stretch>
        </p:blipFill>
        <p:spPr>
          <a:xfrm>
            <a:off x="5517049" y="1081150"/>
            <a:ext cx="2562225" cy="3657600"/>
          </a:xfrm>
          <a:prstGeom prst="rect">
            <a:avLst/>
          </a:prstGeom>
          <a:noFill/>
          <a:ln>
            <a:noFill/>
          </a:ln>
        </p:spPr>
      </p:pic>
    </p:spTree>
  </p:cSld>
  <p:clrMapOvr>
    <a:masterClrMapping/>
  </p:clrMapOvr>
  <p:transition spd="med" advTm="15000">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4"/>
          <p:cNvSpPr txBox="1">
            <a:spLocks noGrp="1"/>
          </p:cNvSpPr>
          <p:nvPr>
            <p:ph type="body" idx="1"/>
          </p:nvPr>
        </p:nvSpPr>
        <p:spPr>
          <a:xfrm>
            <a:off x="3439475" y="343500"/>
            <a:ext cx="5632200" cy="4456500"/>
          </a:xfrm>
          <a:prstGeom prst="rect">
            <a:avLst/>
          </a:prstGeom>
        </p:spPr>
        <p:txBody>
          <a:bodyPr spcFirstLastPara="1" wrap="square" lIns="91425" tIns="91425" rIns="91425" bIns="91425" anchor="t" anchorCtr="0">
            <a:noAutofit/>
          </a:bodyPr>
          <a:lstStyle/>
          <a:p>
            <a:pPr marL="0" lvl="0" indent="0" algn="just" rtl="0">
              <a:lnSpc>
                <a:spcPct val="100000"/>
              </a:lnSpc>
              <a:spcBef>
                <a:spcPts val="1200"/>
              </a:spcBef>
              <a:spcAft>
                <a:spcPts val="0"/>
              </a:spcAft>
              <a:buNone/>
            </a:pPr>
            <a:r>
              <a:rPr lang="fr" sz="1200">
                <a:solidFill>
                  <a:srgbClr val="000000"/>
                </a:solidFill>
              </a:rPr>
              <a:t>⚠ Le stage est divisé en deux périodes :         	</a:t>
            </a:r>
            <a:endParaRPr sz="1200">
              <a:solidFill>
                <a:srgbClr val="000000"/>
              </a:solidFill>
            </a:endParaRPr>
          </a:p>
          <a:p>
            <a:pPr marL="0" lvl="0" indent="0" algn="just" rtl="0">
              <a:lnSpc>
                <a:spcPct val="100000"/>
              </a:lnSpc>
              <a:spcBef>
                <a:spcPts val="1200"/>
              </a:spcBef>
              <a:spcAft>
                <a:spcPts val="0"/>
              </a:spcAft>
              <a:buNone/>
            </a:pPr>
            <a:r>
              <a:rPr lang="fr" sz="1200">
                <a:solidFill>
                  <a:srgbClr val="000000"/>
                </a:solidFill>
              </a:rPr>
              <a:t>- </a:t>
            </a:r>
            <a:r>
              <a:rPr lang="fr" sz="1200" b="1">
                <a:solidFill>
                  <a:srgbClr val="000000"/>
                </a:solidFill>
              </a:rPr>
              <a:t>une période de 7 semaines </a:t>
            </a:r>
            <a:endParaRPr sz="1200" b="1">
              <a:solidFill>
                <a:srgbClr val="000000"/>
              </a:solidFill>
            </a:endParaRPr>
          </a:p>
          <a:p>
            <a:pPr marL="0" lvl="0" indent="0" algn="just" rtl="0">
              <a:lnSpc>
                <a:spcPct val="100000"/>
              </a:lnSpc>
              <a:spcBef>
                <a:spcPts val="0"/>
              </a:spcBef>
              <a:spcAft>
                <a:spcPts val="0"/>
              </a:spcAft>
              <a:buNone/>
            </a:pPr>
            <a:r>
              <a:rPr lang="fr" sz="1200" b="1">
                <a:solidFill>
                  <a:srgbClr val="000000"/>
                </a:solidFill>
              </a:rPr>
              <a:t>         du </a:t>
            </a:r>
            <a:r>
              <a:rPr lang="fr" sz="1400" b="1">
                <a:solidFill>
                  <a:srgbClr val="FF9900"/>
                </a:solidFill>
              </a:rPr>
              <a:t>Lundi 19/05/2025 au Vendredi 04/07/2025</a:t>
            </a:r>
            <a:endParaRPr sz="1400" b="1">
              <a:solidFill>
                <a:srgbClr val="FF9900"/>
              </a:solidFill>
            </a:endParaRPr>
          </a:p>
          <a:p>
            <a:pPr marL="0" lvl="0" indent="0" algn="just" rtl="0">
              <a:lnSpc>
                <a:spcPct val="100000"/>
              </a:lnSpc>
              <a:spcBef>
                <a:spcPts val="0"/>
              </a:spcBef>
              <a:spcAft>
                <a:spcPts val="0"/>
              </a:spcAft>
              <a:buNone/>
            </a:pPr>
            <a:r>
              <a:rPr lang="fr" sz="1200" b="1">
                <a:solidFill>
                  <a:srgbClr val="000000"/>
                </a:solidFill>
              </a:rPr>
              <a:t>- une période de 7 semaines </a:t>
            </a:r>
            <a:endParaRPr sz="1200" b="1">
              <a:solidFill>
                <a:srgbClr val="000000"/>
              </a:solidFill>
            </a:endParaRPr>
          </a:p>
          <a:p>
            <a:pPr marL="0" lvl="0" indent="0" algn="just" rtl="0">
              <a:lnSpc>
                <a:spcPct val="100000"/>
              </a:lnSpc>
              <a:spcBef>
                <a:spcPts val="0"/>
              </a:spcBef>
              <a:spcAft>
                <a:spcPts val="0"/>
              </a:spcAft>
              <a:buNone/>
            </a:pPr>
            <a:r>
              <a:rPr lang="fr" sz="1200" b="1">
                <a:solidFill>
                  <a:srgbClr val="000000"/>
                </a:solidFill>
              </a:rPr>
              <a:t>         du </a:t>
            </a:r>
            <a:r>
              <a:rPr lang="fr" sz="1400" b="1">
                <a:solidFill>
                  <a:srgbClr val="6AA84F"/>
                </a:solidFill>
              </a:rPr>
              <a:t>Lundi 08/09/2025 au Vendredi 24/10/2025</a:t>
            </a:r>
            <a:endParaRPr sz="1400" b="1">
              <a:solidFill>
                <a:srgbClr val="6AA84F"/>
              </a:solidFill>
            </a:endParaRPr>
          </a:p>
          <a:p>
            <a:pPr marL="444500" lvl="0" indent="0" algn="just" rtl="0">
              <a:lnSpc>
                <a:spcPct val="100000"/>
              </a:lnSpc>
              <a:spcBef>
                <a:spcPts val="0"/>
              </a:spcBef>
              <a:spcAft>
                <a:spcPts val="0"/>
              </a:spcAft>
              <a:buNone/>
            </a:pPr>
            <a:endParaRPr sz="1200">
              <a:solidFill>
                <a:srgbClr val="000000"/>
              </a:solidFill>
            </a:endParaRPr>
          </a:p>
          <a:p>
            <a:pPr marL="444500" lvl="0" indent="0" algn="just" rtl="0">
              <a:lnSpc>
                <a:spcPct val="100000"/>
              </a:lnSpc>
              <a:spcBef>
                <a:spcPts val="0"/>
              </a:spcBef>
              <a:spcAft>
                <a:spcPts val="0"/>
              </a:spcAft>
              <a:buNone/>
            </a:pPr>
            <a:endParaRPr sz="1200">
              <a:solidFill>
                <a:srgbClr val="000000"/>
              </a:solidFill>
            </a:endParaRPr>
          </a:p>
          <a:p>
            <a:pPr marL="0" lvl="0" indent="0" algn="just" rtl="0">
              <a:lnSpc>
                <a:spcPct val="100000"/>
              </a:lnSpc>
              <a:spcBef>
                <a:spcPts val="0"/>
              </a:spcBef>
              <a:spcAft>
                <a:spcPts val="0"/>
              </a:spcAft>
              <a:buNone/>
            </a:pPr>
            <a:r>
              <a:rPr lang="fr" sz="1200">
                <a:solidFill>
                  <a:srgbClr val="000000"/>
                </a:solidFill>
              </a:rPr>
              <a:t>Les deux stages peuvent se dérouler dans le même laboratoire d’analyses et de contrôles qualité ou dans deux structures différentes dont au moins une est un laboratoire d’analyses et de contrôles qualité.</a:t>
            </a:r>
            <a:endParaRPr sz="1200">
              <a:solidFill>
                <a:srgbClr val="000000"/>
              </a:solidFill>
            </a:endParaRPr>
          </a:p>
          <a:p>
            <a:pPr marL="457200" lvl="0" indent="0" algn="just" rtl="0">
              <a:lnSpc>
                <a:spcPct val="100000"/>
              </a:lnSpc>
              <a:spcBef>
                <a:spcPts val="0"/>
              </a:spcBef>
              <a:spcAft>
                <a:spcPts val="0"/>
              </a:spcAft>
              <a:buNone/>
            </a:pPr>
            <a:endParaRPr sz="1200">
              <a:solidFill>
                <a:srgbClr val="000000"/>
              </a:solidFill>
            </a:endParaRPr>
          </a:p>
          <a:p>
            <a:pPr marL="0" lvl="0" indent="0" algn="just" rtl="0">
              <a:lnSpc>
                <a:spcPct val="100000"/>
              </a:lnSpc>
              <a:spcBef>
                <a:spcPts val="0"/>
              </a:spcBef>
              <a:spcAft>
                <a:spcPts val="0"/>
              </a:spcAft>
              <a:buNone/>
            </a:pPr>
            <a:r>
              <a:rPr lang="fr" sz="1200">
                <a:solidFill>
                  <a:srgbClr val="000000"/>
                </a:solidFill>
              </a:rPr>
              <a:t>Chaque stage en milieu professionnel fait l’objet d’une convention entre l’établissement fréquenté par l’étudiant.e. et l’entreprise ou l’organisme d’accueil. </a:t>
            </a:r>
            <a:endParaRPr sz="1200">
              <a:solidFill>
                <a:srgbClr val="000000"/>
              </a:solidFill>
            </a:endParaRPr>
          </a:p>
          <a:p>
            <a:pPr marL="0" lvl="0" indent="0" algn="just" rtl="0">
              <a:lnSpc>
                <a:spcPct val="100000"/>
              </a:lnSpc>
              <a:spcBef>
                <a:spcPts val="0"/>
              </a:spcBef>
              <a:spcAft>
                <a:spcPts val="0"/>
              </a:spcAft>
              <a:buNone/>
            </a:pPr>
            <a:r>
              <a:rPr lang="fr" sz="1200">
                <a:solidFill>
                  <a:srgbClr val="000000"/>
                </a:solidFill>
              </a:rPr>
              <a:t>Pendant le stage en entreprise, l’étudiant a obligatoirement le statut de stagiaire et non de salarié. </a:t>
            </a:r>
            <a:endParaRPr sz="1200">
              <a:solidFill>
                <a:srgbClr val="000000"/>
              </a:solidFill>
            </a:endParaRPr>
          </a:p>
          <a:p>
            <a:pPr marL="0" lvl="0" indent="0" algn="l" rtl="0">
              <a:lnSpc>
                <a:spcPct val="100000"/>
              </a:lnSpc>
              <a:spcBef>
                <a:spcPts val="0"/>
              </a:spcBef>
              <a:spcAft>
                <a:spcPts val="0"/>
              </a:spcAft>
              <a:buNone/>
            </a:pPr>
            <a:endParaRPr sz="1200">
              <a:solidFill>
                <a:srgbClr val="000000"/>
              </a:solidFill>
            </a:endParaRPr>
          </a:p>
          <a:p>
            <a:pPr marL="0" lvl="0" indent="0" algn="just" rtl="0">
              <a:lnSpc>
                <a:spcPct val="100000"/>
              </a:lnSpc>
              <a:spcBef>
                <a:spcPts val="0"/>
              </a:spcBef>
              <a:spcAft>
                <a:spcPts val="0"/>
              </a:spcAft>
              <a:buNone/>
            </a:pPr>
            <a:r>
              <a:rPr lang="fr" sz="1200">
                <a:solidFill>
                  <a:srgbClr val="000000"/>
                </a:solidFill>
                <a:latin typeface="Source Code Pro Medium"/>
                <a:ea typeface="Source Code Pro Medium"/>
                <a:cs typeface="Source Code Pro Medium"/>
                <a:sym typeface="Source Code Pro Medium"/>
              </a:rPr>
              <a:t>La recherche d’un terrain de stage est de la responsabilité de l’étudiant. Cependant, la recherche de stage (comme la recherche d’un premier poste) est un objet de formation, en lien avec l’enseignement du bloc 4.</a:t>
            </a:r>
            <a:endParaRPr sz="1200">
              <a:solidFill>
                <a:srgbClr val="000000"/>
              </a:solidFill>
              <a:latin typeface="Source Code Pro Medium"/>
              <a:ea typeface="Source Code Pro Medium"/>
              <a:cs typeface="Source Code Pro Medium"/>
              <a:sym typeface="Source Code Pro Medium"/>
            </a:endParaRPr>
          </a:p>
          <a:p>
            <a:pPr marL="0" lvl="0" indent="0" algn="l" rtl="0">
              <a:spcBef>
                <a:spcPts val="0"/>
              </a:spcBef>
              <a:spcAft>
                <a:spcPts val="1200"/>
              </a:spcAft>
              <a:buNone/>
            </a:pPr>
            <a:endParaRPr sz="1500"/>
          </a:p>
        </p:txBody>
      </p:sp>
      <p:pic>
        <p:nvPicPr>
          <p:cNvPr id="196" name="Google Shape;196;p24"/>
          <p:cNvPicPr preferRelativeResize="0"/>
          <p:nvPr/>
        </p:nvPicPr>
        <p:blipFill rotWithShape="1">
          <a:blip r:embed="rId3">
            <a:alphaModFix/>
          </a:blip>
          <a:srcRect t="-9010" b="9010"/>
          <a:stretch/>
        </p:blipFill>
        <p:spPr>
          <a:xfrm>
            <a:off x="624897" y="204150"/>
            <a:ext cx="2658925" cy="2858399"/>
          </a:xfrm>
          <a:prstGeom prst="rect">
            <a:avLst/>
          </a:prstGeom>
          <a:noFill/>
          <a:ln>
            <a:noFill/>
          </a:ln>
        </p:spPr>
      </p:pic>
      <p:sp>
        <p:nvSpPr>
          <p:cNvPr id="197" name="Google Shape;197;p24"/>
          <p:cNvSpPr txBox="1">
            <a:spLocks noGrp="1"/>
          </p:cNvSpPr>
          <p:nvPr>
            <p:ph type="title"/>
          </p:nvPr>
        </p:nvSpPr>
        <p:spPr>
          <a:xfrm>
            <a:off x="482250" y="599125"/>
            <a:ext cx="16773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
              <a:t>STAGE</a:t>
            </a:r>
            <a:endParaRPr/>
          </a:p>
        </p:txBody>
      </p:sp>
    </p:spTree>
  </p:cSld>
  <p:clrMapOvr>
    <a:masterClrMapping/>
  </p:clrMapOvr>
  <p:transition spd="med" advTm="1500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5"/>
          <p:cNvSpPr txBox="1">
            <a:spLocks noGrp="1"/>
          </p:cNvSpPr>
          <p:nvPr>
            <p:ph type="title"/>
          </p:nvPr>
        </p:nvSpPr>
        <p:spPr>
          <a:xfrm>
            <a:off x="509725" y="3394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
              <a:t>                                              Secteurs d’activités</a:t>
            </a:r>
            <a:endParaRPr/>
          </a:p>
        </p:txBody>
      </p:sp>
      <p:pic>
        <p:nvPicPr>
          <p:cNvPr id="203" name="Google Shape;203;p25"/>
          <p:cNvPicPr preferRelativeResize="0"/>
          <p:nvPr/>
        </p:nvPicPr>
        <p:blipFill rotWithShape="1">
          <a:blip r:embed="rId3">
            <a:alphaModFix/>
          </a:blip>
          <a:srcRect b="49428"/>
          <a:stretch/>
        </p:blipFill>
        <p:spPr>
          <a:xfrm>
            <a:off x="0" y="0"/>
            <a:ext cx="4842625" cy="3195399"/>
          </a:xfrm>
          <a:prstGeom prst="rect">
            <a:avLst/>
          </a:prstGeom>
          <a:noFill/>
          <a:ln>
            <a:noFill/>
          </a:ln>
        </p:spPr>
      </p:pic>
      <p:pic>
        <p:nvPicPr>
          <p:cNvPr id="204" name="Google Shape;204;p25"/>
          <p:cNvPicPr preferRelativeResize="0"/>
          <p:nvPr/>
        </p:nvPicPr>
        <p:blipFill rotWithShape="1">
          <a:blip r:embed="rId3">
            <a:alphaModFix/>
          </a:blip>
          <a:srcRect t="50102"/>
          <a:stretch/>
        </p:blipFill>
        <p:spPr>
          <a:xfrm>
            <a:off x="4399225" y="2020150"/>
            <a:ext cx="4744774" cy="3089054"/>
          </a:xfrm>
          <a:prstGeom prst="rect">
            <a:avLst/>
          </a:prstGeom>
          <a:noFill/>
          <a:ln>
            <a:noFill/>
          </a:ln>
        </p:spPr>
      </p:pic>
      <p:sp>
        <p:nvSpPr>
          <p:cNvPr id="205" name="Google Shape;205;p25"/>
          <p:cNvSpPr txBox="1"/>
          <p:nvPr/>
        </p:nvSpPr>
        <p:spPr>
          <a:xfrm>
            <a:off x="652000" y="3662425"/>
            <a:ext cx="2897700" cy="57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3700" b="1">
                <a:solidFill>
                  <a:schemeClr val="dk2"/>
                </a:solidFill>
                <a:latin typeface="Amatic SC"/>
                <a:ea typeface="Amatic SC"/>
                <a:cs typeface="Amatic SC"/>
                <a:sym typeface="Amatic SC"/>
              </a:rPr>
              <a:t>…ET BIEN D’AUTRES…</a:t>
            </a:r>
            <a:endParaRPr sz="3700" b="1">
              <a:solidFill>
                <a:schemeClr val="dk2"/>
              </a:solidFill>
              <a:latin typeface="Amatic SC"/>
              <a:ea typeface="Amatic SC"/>
              <a:cs typeface="Amatic SC"/>
              <a:sym typeface="Amatic SC"/>
            </a:endParaRPr>
          </a:p>
        </p:txBody>
      </p:sp>
    </p:spTree>
  </p:cSld>
  <p:clrMapOvr>
    <a:masterClrMapping/>
  </p:clrMapOvr>
  <p:transition spd="med" advTm="15000">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8050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
              <a:t>Quatre pôles d’activités professionnelles</a:t>
            </a:r>
            <a:endParaRPr/>
          </a:p>
        </p:txBody>
      </p:sp>
      <p:pic>
        <p:nvPicPr>
          <p:cNvPr id="64" name="Google Shape;64;p14"/>
          <p:cNvPicPr preferRelativeResize="0"/>
          <p:nvPr/>
        </p:nvPicPr>
        <p:blipFill rotWithShape="1">
          <a:blip r:embed="rId3">
            <a:alphaModFix/>
          </a:blip>
          <a:srcRect t="6556" b="7399"/>
          <a:stretch/>
        </p:blipFill>
        <p:spPr>
          <a:xfrm>
            <a:off x="1523275" y="1416275"/>
            <a:ext cx="5854249" cy="3365450"/>
          </a:xfrm>
          <a:prstGeom prst="rect">
            <a:avLst/>
          </a:prstGeom>
          <a:noFill/>
          <a:ln>
            <a:noFill/>
          </a:ln>
        </p:spPr>
      </p:pic>
      <p:sp>
        <p:nvSpPr>
          <p:cNvPr id="65" name="Google Shape;65;p14"/>
          <p:cNvSpPr txBox="1"/>
          <p:nvPr/>
        </p:nvSpPr>
        <p:spPr>
          <a:xfrm>
            <a:off x="94375" y="692075"/>
            <a:ext cx="89658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100">
                <a:latin typeface="Source Code Pro"/>
                <a:ea typeface="Source Code Pro"/>
                <a:cs typeface="Source Code Pro"/>
                <a:sym typeface="Source Code Pro"/>
              </a:rPr>
              <a:t>Ils présentent l’ensemble des activités mises en œuvre quotidiennement par le technicien supérieur de Bioanalyses en Laboratoire de Contrôle. </a:t>
            </a:r>
            <a:endParaRPr sz="1100">
              <a:latin typeface="Source Code Pro"/>
              <a:ea typeface="Source Code Pro"/>
              <a:cs typeface="Source Code Pro"/>
              <a:sym typeface="Source Code Pro"/>
            </a:endParaRPr>
          </a:p>
          <a:p>
            <a:pPr marL="0" lvl="0" indent="0" algn="l" rtl="0">
              <a:spcBef>
                <a:spcPts val="0"/>
              </a:spcBef>
              <a:spcAft>
                <a:spcPts val="0"/>
              </a:spcAft>
              <a:buNone/>
            </a:pPr>
            <a:endParaRPr sz="1200"/>
          </a:p>
          <a:p>
            <a:pPr marL="0" lvl="0" indent="0" algn="l" rtl="0">
              <a:spcBef>
                <a:spcPts val="0"/>
              </a:spcBef>
              <a:spcAft>
                <a:spcPts val="0"/>
              </a:spcAft>
              <a:buNone/>
            </a:pPr>
            <a:endParaRPr sz="1200"/>
          </a:p>
        </p:txBody>
      </p:sp>
    </p:spTree>
  </p:cSld>
  <p:clrMapOvr>
    <a:masterClrMapping/>
  </p:clrMapOvr>
  <p:transition spd="med" advTm="1500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Pôle 1 :</a:t>
            </a:r>
            <a:endParaRPr/>
          </a:p>
        </p:txBody>
      </p:sp>
      <p:sp>
        <p:nvSpPr>
          <p:cNvPr id="71" name="Google Shape;71;p15"/>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2" name="Google Shape;72;p15"/>
          <p:cNvPicPr preferRelativeResize="0"/>
          <p:nvPr/>
        </p:nvPicPr>
        <p:blipFill rotWithShape="1">
          <a:blip r:embed="rId3">
            <a:alphaModFix/>
          </a:blip>
          <a:srcRect l="3671" t="19782" r="50383" b="66224"/>
          <a:stretch/>
        </p:blipFill>
        <p:spPr>
          <a:xfrm>
            <a:off x="2810300" y="255347"/>
            <a:ext cx="3145875" cy="640100"/>
          </a:xfrm>
          <a:prstGeom prst="rect">
            <a:avLst/>
          </a:prstGeom>
          <a:noFill/>
          <a:ln>
            <a:noFill/>
          </a:ln>
        </p:spPr>
      </p:pic>
      <p:pic>
        <p:nvPicPr>
          <p:cNvPr id="73" name="Google Shape;73;p15"/>
          <p:cNvPicPr preferRelativeResize="0"/>
          <p:nvPr/>
        </p:nvPicPr>
        <p:blipFill rotWithShape="1">
          <a:blip r:embed="rId4">
            <a:alphaModFix/>
          </a:blip>
          <a:srcRect l="13642" t="21753" r="13210" b="21372"/>
          <a:stretch/>
        </p:blipFill>
        <p:spPr>
          <a:xfrm>
            <a:off x="582003" y="2010138"/>
            <a:ext cx="1444601" cy="1123225"/>
          </a:xfrm>
          <a:prstGeom prst="rect">
            <a:avLst/>
          </a:prstGeom>
          <a:noFill/>
          <a:ln>
            <a:noFill/>
          </a:ln>
        </p:spPr>
      </p:pic>
      <p:pic>
        <p:nvPicPr>
          <p:cNvPr id="74" name="Google Shape;74;p15"/>
          <p:cNvPicPr preferRelativeResize="0"/>
          <p:nvPr/>
        </p:nvPicPr>
        <p:blipFill>
          <a:blip r:embed="rId5">
            <a:alphaModFix/>
          </a:blip>
          <a:stretch>
            <a:fillRect/>
          </a:stretch>
        </p:blipFill>
        <p:spPr>
          <a:xfrm>
            <a:off x="2174637" y="1761676"/>
            <a:ext cx="1444599" cy="1174878"/>
          </a:xfrm>
          <a:prstGeom prst="rect">
            <a:avLst/>
          </a:prstGeom>
          <a:noFill/>
          <a:ln>
            <a:noFill/>
          </a:ln>
        </p:spPr>
      </p:pic>
      <p:pic>
        <p:nvPicPr>
          <p:cNvPr id="75" name="Google Shape;75;p15"/>
          <p:cNvPicPr preferRelativeResize="0"/>
          <p:nvPr/>
        </p:nvPicPr>
        <p:blipFill>
          <a:blip r:embed="rId6">
            <a:alphaModFix/>
          </a:blip>
          <a:stretch>
            <a:fillRect/>
          </a:stretch>
        </p:blipFill>
        <p:spPr>
          <a:xfrm>
            <a:off x="2110350" y="3263775"/>
            <a:ext cx="1573168" cy="1123225"/>
          </a:xfrm>
          <a:prstGeom prst="rect">
            <a:avLst/>
          </a:prstGeom>
          <a:noFill/>
          <a:ln>
            <a:noFill/>
          </a:ln>
        </p:spPr>
      </p:pic>
      <p:pic>
        <p:nvPicPr>
          <p:cNvPr id="76" name="Google Shape;76;p15"/>
          <p:cNvPicPr preferRelativeResize="0"/>
          <p:nvPr/>
        </p:nvPicPr>
        <p:blipFill>
          <a:blip r:embed="rId7">
            <a:alphaModFix/>
          </a:blip>
          <a:stretch>
            <a:fillRect/>
          </a:stretch>
        </p:blipFill>
        <p:spPr>
          <a:xfrm>
            <a:off x="6404638" y="1329100"/>
            <a:ext cx="2153451" cy="2153451"/>
          </a:xfrm>
          <a:prstGeom prst="rect">
            <a:avLst/>
          </a:prstGeom>
          <a:noFill/>
          <a:ln>
            <a:noFill/>
          </a:ln>
        </p:spPr>
      </p:pic>
      <p:pic>
        <p:nvPicPr>
          <p:cNvPr id="77" name="Google Shape;77;p15"/>
          <p:cNvPicPr preferRelativeResize="0"/>
          <p:nvPr/>
        </p:nvPicPr>
        <p:blipFill>
          <a:blip r:embed="rId8">
            <a:alphaModFix/>
          </a:blip>
          <a:stretch>
            <a:fillRect/>
          </a:stretch>
        </p:blipFill>
        <p:spPr>
          <a:xfrm>
            <a:off x="3925801" y="1951075"/>
            <a:ext cx="2236566" cy="1715401"/>
          </a:xfrm>
          <a:prstGeom prst="rect">
            <a:avLst/>
          </a:prstGeom>
          <a:noFill/>
          <a:ln>
            <a:noFill/>
          </a:ln>
        </p:spPr>
      </p:pic>
      <p:pic>
        <p:nvPicPr>
          <p:cNvPr id="78" name="Google Shape;78;p15"/>
          <p:cNvPicPr preferRelativeResize="0"/>
          <p:nvPr/>
        </p:nvPicPr>
        <p:blipFill>
          <a:blip r:embed="rId9">
            <a:alphaModFix/>
          </a:blip>
          <a:stretch>
            <a:fillRect/>
          </a:stretch>
        </p:blipFill>
        <p:spPr>
          <a:xfrm>
            <a:off x="5914188" y="3482550"/>
            <a:ext cx="2828925" cy="1619250"/>
          </a:xfrm>
          <a:prstGeom prst="rect">
            <a:avLst/>
          </a:prstGeom>
          <a:noFill/>
          <a:ln>
            <a:noFill/>
          </a:ln>
        </p:spPr>
      </p:pic>
    </p:spTree>
  </p:cSld>
  <p:clrMapOvr>
    <a:masterClrMapping/>
  </p:clrMapOvr>
  <p:transition spd="med" advTm="1500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10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fade">
                                      <p:cBhvr>
                                        <p:cTn id="24" dur="1000"/>
                                        <p:tgtEl>
                                          <p:spTgt spid="7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Pôle 2 :</a:t>
            </a:r>
            <a:endParaRPr/>
          </a:p>
        </p:txBody>
      </p:sp>
      <p:sp>
        <p:nvSpPr>
          <p:cNvPr id="84" name="Google Shape;84;p16"/>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85" name="Google Shape;85;p16"/>
          <p:cNvPicPr preferRelativeResize="0"/>
          <p:nvPr/>
        </p:nvPicPr>
        <p:blipFill rotWithShape="1">
          <a:blip r:embed="rId3">
            <a:alphaModFix/>
          </a:blip>
          <a:srcRect l="53376" t="17801" r="4574" b="63900"/>
          <a:stretch/>
        </p:blipFill>
        <p:spPr>
          <a:xfrm>
            <a:off x="3341175" y="292850"/>
            <a:ext cx="2755135" cy="801000"/>
          </a:xfrm>
          <a:prstGeom prst="rect">
            <a:avLst/>
          </a:prstGeom>
          <a:noFill/>
          <a:ln>
            <a:noFill/>
          </a:ln>
        </p:spPr>
      </p:pic>
      <p:pic>
        <p:nvPicPr>
          <p:cNvPr id="86" name="Google Shape;86;p16"/>
          <p:cNvPicPr preferRelativeResize="0"/>
          <p:nvPr/>
        </p:nvPicPr>
        <p:blipFill>
          <a:blip r:embed="rId4">
            <a:alphaModFix/>
          </a:blip>
          <a:stretch>
            <a:fillRect/>
          </a:stretch>
        </p:blipFill>
        <p:spPr>
          <a:xfrm>
            <a:off x="311700" y="1346375"/>
            <a:ext cx="2247500" cy="2975375"/>
          </a:xfrm>
          <a:prstGeom prst="rect">
            <a:avLst/>
          </a:prstGeom>
          <a:noFill/>
          <a:ln>
            <a:noFill/>
          </a:ln>
        </p:spPr>
      </p:pic>
      <p:pic>
        <p:nvPicPr>
          <p:cNvPr id="87" name="Google Shape;87;p16"/>
          <p:cNvPicPr preferRelativeResize="0"/>
          <p:nvPr/>
        </p:nvPicPr>
        <p:blipFill>
          <a:blip r:embed="rId5">
            <a:alphaModFix/>
          </a:blip>
          <a:stretch>
            <a:fillRect/>
          </a:stretch>
        </p:blipFill>
        <p:spPr>
          <a:xfrm>
            <a:off x="2486225" y="1313113"/>
            <a:ext cx="3755349" cy="2816506"/>
          </a:xfrm>
          <a:prstGeom prst="rect">
            <a:avLst/>
          </a:prstGeom>
          <a:noFill/>
          <a:ln>
            <a:noFill/>
          </a:ln>
        </p:spPr>
      </p:pic>
      <p:pic>
        <p:nvPicPr>
          <p:cNvPr id="88" name="Google Shape;88;p16"/>
          <p:cNvPicPr preferRelativeResize="0"/>
          <p:nvPr/>
        </p:nvPicPr>
        <p:blipFill>
          <a:blip r:embed="rId6">
            <a:alphaModFix/>
          </a:blip>
          <a:stretch>
            <a:fillRect/>
          </a:stretch>
        </p:blipFill>
        <p:spPr>
          <a:xfrm>
            <a:off x="6490548" y="1490525"/>
            <a:ext cx="2525409" cy="2816500"/>
          </a:xfrm>
          <a:prstGeom prst="rect">
            <a:avLst/>
          </a:prstGeom>
          <a:noFill/>
          <a:ln>
            <a:noFill/>
          </a:ln>
        </p:spPr>
      </p:pic>
    </p:spTree>
  </p:cSld>
  <p:clrMapOvr>
    <a:masterClrMapping/>
  </p:clrMapOvr>
  <p:transition spd="med" advTm="1500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
              <a:t>Analyses et contrôles en microbiologie</a:t>
            </a:r>
            <a:endParaRPr/>
          </a:p>
        </p:txBody>
      </p:sp>
      <p:pic>
        <p:nvPicPr>
          <p:cNvPr id="94" name="Google Shape;94;p17"/>
          <p:cNvPicPr preferRelativeResize="0"/>
          <p:nvPr/>
        </p:nvPicPr>
        <p:blipFill rotWithShape="1">
          <a:blip r:embed="rId3">
            <a:alphaModFix/>
          </a:blip>
          <a:srcRect b="19646"/>
          <a:stretch/>
        </p:blipFill>
        <p:spPr>
          <a:xfrm>
            <a:off x="122950" y="127350"/>
            <a:ext cx="1284825" cy="1366750"/>
          </a:xfrm>
          <a:prstGeom prst="rect">
            <a:avLst/>
          </a:prstGeom>
          <a:noFill/>
          <a:ln>
            <a:noFill/>
          </a:ln>
        </p:spPr>
      </p:pic>
      <p:pic>
        <p:nvPicPr>
          <p:cNvPr id="95" name="Google Shape;95;p17"/>
          <p:cNvPicPr preferRelativeResize="0"/>
          <p:nvPr/>
        </p:nvPicPr>
        <p:blipFill>
          <a:blip r:embed="rId4">
            <a:alphaModFix/>
          </a:blip>
          <a:stretch>
            <a:fillRect/>
          </a:stretch>
        </p:blipFill>
        <p:spPr>
          <a:xfrm>
            <a:off x="122949" y="1720899"/>
            <a:ext cx="4359925" cy="2721525"/>
          </a:xfrm>
          <a:prstGeom prst="rect">
            <a:avLst/>
          </a:prstGeom>
          <a:noFill/>
          <a:ln>
            <a:noFill/>
          </a:ln>
        </p:spPr>
      </p:pic>
      <p:pic>
        <p:nvPicPr>
          <p:cNvPr id="96" name="Google Shape;96;p17"/>
          <p:cNvPicPr preferRelativeResize="0"/>
          <p:nvPr/>
        </p:nvPicPr>
        <p:blipFill>
          <a:blip r:embed="rId5">
            <a:alphaModFix/>
          </a:blip>
          <a:stretch>
            <a:fillRect/>
          </a:stretch>
        </p:blipFill>
        <p:spPr>
          <a:xfrm>
            <a:off x="4572000" y="999475"/>
            <a:ext cx="1926150" cy="1926150"/>
          </a:xfrm>
          <a:prstGeom prst="rect">
            <a:avLst/>
          </a:prstGeom>
          <a:noFill/>
          <a:ln>
            <a:noFill/>
          </a:ln>
        </p:spPr>
      </p:pic>
      <p:pic>
        <p:nvPicPr>
          <p:cNvPr id="97" name="Google Shape;97;p17"/>
          <p:cNvPicPr preferRelativeResize="0"/>
          <p:nvPr/>
        </p:nvPicPr>
        <p:blipFill rotWithShape="1">
          <a:blip r:embed="rId6">
            <a:alphaModFix/>
          </a:blip>
          <a:srcRect t="6657" r="2477" b="18199"/>
          <a:stretch/>
        </p:blipFill>
        <p:spPr>
          <a:xfrm>
            <a:off x="5011125" y="3107700"/>
            <a:ext cx="3238924" cy="1213200"/>
          </a:xfrm>
          <a:prstGeom prst="rect">
            <a:avLst/>
          </a:prstGeom>
          <a:noFill/>
          <a:ln>
            <a:noFill/>
          </a:ln>
        </p:spPr>
      </p:pic>
      <p:pic>
        <p:nvPicPr>
          <p:cNvPr id="98" name="Google Shape;98;p17"/>
          <p:cNvPicPr preferRelativeResize="0"/>
          <p:nvPr/>
        </p:nvPicPr>
        <p:blipFill>
          <a:blip r:embed="rId7">
            <a:alphaModFix/>
          </a:blip>
          <a:stretch>
            <a:fillRect/>
          </a:stretch>
        </p:blipFill>
        <p:spPr>
          <a:xfrm>
            <a:off x="6715750" y="1173450"/>
            <a:ext cx="2428251" cy="1714050"/>
          </a:xfrm>
          <a:prstGeom prst="rect">
            <a:avLst/>
          </a:prstGeom>
          <a:noFill/>
          <a:ln>
            <a:noFill/>
          </a:ln>
        </p:spPr>
      </p:pic>
    </p:spTree>
  </p:cSld>
  <p:clrMapOvr>
    <a:masterClrMapping/>
  </p:clrMapOvr>
  <p:transition spd="med" advTm="1500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fade">
                                      <p:cBhvr>
                                        <p:cTn id="11" dur="1000"/>
                                        <p:tgtEl>
                                          <p:spTgt spid="9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fade">
                                      <p:cBhvr>
                                        <p:cTn id="16" dur="1"/>
                                        <p:tgtEl>
                                          <p:spTgt spid="9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7"/>
                                        </p:tgtEl>
                                        <p:attrNameLst>
                                          <p:attrName>style.visibility</p:attrName>
                                        </p:attrNameLst>
                                      </p:cBhvr>
                                      <p:to>
                                        <p:strVal val="visible"/>
                                      </p:to>
                                    </p:set>
                                    <p:animEffect transition="in" filter="fade">
                                      <p:cBhvr>
                                        <p:cTn id="21" dur="1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311700" y="292850"/>
            <a:ext cx="8707800" cy="6585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
              <a:t>Analyses et contrôles </a:t>
            </a:r>
            <a:endParaRPr/>
          </a:p>
          <a:p>
            <a:pPr marL="0" lvl="0" indent="0" algn="l" rtl="0">
              <a:spcBef>
                <a:spcPts val="0"/>
              </a:spcBef>
              <a:spcAft>
                <a:spcPts val="0"/>
              </a:spcAft>
              <a:buNone/>
            </a:pPr>
            <a:endParaRPr/>
          </a:p>
          <a:p>
            <a:pPr marL="0" lvl="0" indent="0" algn="ctr" rtl="0">
              <a:spcBef>
                <a:spcPts val="0"/>
              </a:spcBef>
              <a:spcAft>
                <a:spcPts val="0"/>
              </a:spcAft>
              <a:buNone/>
            </a:pPr>
            <a:r>
              <a:rPr lang="fr"/>
              <a:t>          </a:t>
            </a:r>
            <a:endParaRPr/>
          </a:p>
        </p:txBody>
      </p:sp>
      <p:pic>
        <p:nvPicPr>
          <p:cNvPr id="104" name="Google Shape;104;p18"/>
          <p:cNvPicPr preferRelativeResize="0"/>
          <p:nvPr/>
        </p:nvPicPr>
        <p:blipFill rotWithShape="1">
          <a:blip r:embed="rId3">
            <a:alphaModFix/>
          </a:blip>
          <a:srcRect b="18533"/>
          <a:stretch/>
        </p:blipFill>
        <p:spPr>
          <a:xfrm>
            <a:off x="0" y="0"/>
            <a:ext cx="1790201" cy="1093850"/>
          </a:xfrm>
          <a:prstGeom prst="rect">
            <a:avLst/>
          </a:prstGeom>
          <a:noFill/>
          <a:ln>
            <a:noFill/>
          </a:ln>
        </p:spPr>
      </p:pic>
      <p:pic>
        <p:nvPicPr>
          <p:cNvPr id="105" name="Google Shape;105;p18"/>
          <p:cNvPicPr preferRelativeResize="0"/>
          <p:nvPr/>
        </p:nvPicPr>
        <p:blipFill rotWithShape="1">
          <a:blip r:embed="rId4">
            <a:alphaModFix/>
          </a:blip>
          <a:srcRect r="6524"/>
          <a:stretch/>
        </p:blipFill>
        <p:spPr>
          <a:xfrm>
            <a:off x="130900" y="2787325"/>
            <a:ext cx="2313900" cy="1214550"/>
          </a:xfrm>
          <a:prstGeom prst="rect">
            <a:avLst/>
          </a:prstGeom>
          <a:noFill/>
          <a:ln>
            <a:noFill/>
          </a:ln>
        </p:spPr>
      </p:pic>
      <p:pic>
        <p:nvPicPr>
          <p:cNvPr id="106" name="Google Shape;106;p18" descr="Essai Immunoenzymatique Ou Plaque ELISA Photo stock - Image du plaque,  immunologie: 179864482"/>
          <p:cNvPicPr preferRelativeResize="0"/>
          <p:nvPr/>
        </p:nvPicPr>
        <p:blipFill>
          <a:blip r:embed="rId5">
            <a:alphaModFix/>
          </a:blip>
          <a:stretch>
            <a:fillRect/>
          </a:stretch>
        </p:blipFill>
        <p:spPr>
          <a:xfrm>
            <a:off x="311700" y="1531000"/>
            <a:ext cx="1818552" cy="1214550"/>
          </a:xfrm>
          <a:prstGeom prst="rect">
            <a:avLst/>
          </a:prstGeom>
          <a:noFill/>
          <a:ln>
            <a:noFill/>
          </a:ln>
        </p:spPr>
      </p:pic>
      <p:pic>
        <p:nvPicPr>
          <p:cNvPr id="107" name="Google Shape;107;p18"/>
          <p:cNvPicPr preferRelativeResize="0"/>
          <p:nvPr/>
        </p:nvPicPr>
        <p:blipFill>
          <a:blip r:embed="rId6">
            <a:alphaModFix/>
          </a:blip>
          <a:stretch>
            <a:fillRect/>
          </a:stretch>
        </p:blipFill>
        <p:spPr>
          <a:xfrm>
            <a:off x="2640200" y="1830113"/>
            <a:ext cx="1628800" cy="2171750"/>
          </a:xfrm>
          <a:prstGeom prst="rect">
            <a:avLst/>
          </a:prstGeom>
          <a:noFill/>
          <a:ln>
            <a:noFill/>
          </a:ln>
        </p:spPr>
      </p:pic>
      <p:pic>
        <p:nvPicPr>
          <p:cNvPr id="108" name="Google Shape;108;p18"/>
          <p:cNvPicPr preferRelativeResize="0"/>
          <p:nvPr/>
        </p:nvPicPr>
        <p:blipFill>
          <a:blip r:embed="rId7">
            <a:alphaModFix/>
          </a:blip>
          <a:stretch>
            <a:fillRect/>
          </a:stretch>
        </p:blipFill>
        <p:spPr>
          <a:xfrm>
            <a:off x="117762" y="4043650"/>
            <a:ext cx="2340165" cy="1214550"/>
          </a:xfrm>
          <a:prstGeom prst="rect">
            <a:avLst/>
          </a:prstGeom>
          <a:noFill/>
          <a:ln>
            <a:noFill/>
          </a:ln>
        </p:spPr>
      </p:pic>
      <p:pic>
        <p:nvPicPr>
          <p:cNvPr id="109" name="Google Shape;109;p18"/>
          <p:cNvPicPr preferRelativeResize="0"/>
          <p:nvPr/>
        </p:nvPicPr>
        <p:blipFill>
          <a:blip r:embed="rId8">
            <a:alphaModFix/>
          </a:blip>
          <a:stretch>
            <a:fillRect/>
          </a:stretch>
        </p:blipFill>
        <p:spPr>
          <a:xfrm>
            <a:off x="4857399" y="1670800"/>
            <a:ext cx="4144889" cy="2171750"/>
          </a:xfrm>
          <a:prstGeom prst="rect">
            <a:avLst/>
          </a:prstGeom>
          <a:noFill/>
          <a:ln>
            <a:noFill/>
          </a:ln>
        </p:spPr>
      </p:pic>
      <p:pic>
        <p:nvPicPr>
          <p:cNvPr id="110" name="Google Shape;110;p18"/>
          <p:cNvPicPr preferRelativeResize="0"/>
          <p:nvPr/>
        </p:nvPicPr>
        <p:blipFill rotWithShape="1">
          <a:blip r:embed="rId9">
            <a:alphaModFix/>
          </a:blip>
          <a:srcRect l="11333" t="12219" r="59198" b="44981"/>
          <a:stretch/>
        </p:blipFill>
        <p:spPr>
          <a:xfrm>
            <a:off x="7459900" y="3738200"/>
            <a:ext cx="1684100" cy="1581775"/>
          </a:xfrm>
          <a:prstGeom prst="rect">
            <a:avLst/>
          </a:prstGeom>
          <a:noFill/>
          <a:ln>
            <a:noFill/>
          </a:ln>
        </p:spPr>
      </p:pic>
      <p:pic>
        <p:nvPicPr>
          <p:cNvPr id="111" name="Google Shape;111;p18"/>
          <p:cNvPicPr preferRelativeResize="0"/>
          <p:nvPr/>
        </p:nvPicPr>
        <p:blipFill rotWithShape="1">
          <a:blip r:embed="rId10">
            <a:alphaModFix/>
          </a:blip>
          <a:srcRect l="10386" t="25259" r="-26571" b="16657"/>
          <a:stretch/>
        </p:blipFill>
        <p:spPr>
          <a:xfrm>
            <a:off x="2640200" y="4043638"/>
            <a:ext cx="2965205" cy="1328324"/>
          </a:xfrm>
          <a:prstGeom prst="rect">
            <a:avLst/>
          </a:prstGeom>
          <a:noFill/>
          <a:ln>
            <a:noFill/>
          </a:ln>
        </p:spPr>
      </p:pic>
      <p:pic>
        <p:nvPicPr>
          <p:cNvPr id="112" name="Google Shape;112;p18"/>
          <p:cNvPicPr preferRelativeResize="0"/>
          <p:nvPr/>
        </p:nvPicPr>
        <p:blipFill rotWithShape="1">
          <a:blip r:embed="rId11">
            <a:alphaModFix/>
          </a:blip>
          <a:srcRect l="41743" r="15026"/>
          <a:stretch/>
        </p:blipFill>
        <p:spPr>
          <a:xfrm rot="-5400000">
            <a:off x="5389675" y="3798525"/>
            <a:ext cx="1628800" cy="1818526"/>
          </a:xfrm>
          <a:prstGeom prst="rect">
            <a:avLst/>
          </a:prstGeom>
          <a:noFill/>
          <a:ln>
            <a:noFill/>
          </a:ln>
        </p:spPr>
      </p:pic>
      <p:sp>
        <p:nvSpPr>
          <p:cNvPr id="113" name="Google Shape;113;p18"/>
          <p:cNvSpPr txBox="1"/>
          <p:nvPr/>
        </p:nvSpPr>
        <p:spPr>
          <a:xfrm>
            <a:off x="3370200" y="830725"/>
            <a:ext cx="58638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4200" b="1">
                <a:solidFill>
                  <a:schemeClr val="accent1"/>
                </a:solidFill>
                <a:latin typeface="Amatic SC"/>
                <a:ea typeface="Amatic SC"/>
                <a:cs typeface="Amatic SC"/>
                <a:sym typeface="Amatic SC"/>
              </a:rPr>
              <a:t>et biologie cellulaire et moléculaire</a:t>
            </a:r>
            <a:endParaRPr sz="4200" b="1">
              <a:solidFill>
                <a:schemeClr val="accent1"/>
              </a:solidFill>
              <a:latin typeface="Amatic SC"/>
              <a:ea typeface="Amatic SC"/>
              <a:cs typeface="Amatic SC"/>
              <a:sym typeface="Amatic SC"/>
            </a:endParaRPr>
          </a:p>
        </p:txBody>
      </p:sp>
      <p:sp>
        <p:nvSpPr>
          <p:cNvPr id="114" name="Google Shape;114;p18"/>
          <p:cNvSpPr txBox="1"/>
          <p:nvPr/>
        </p:nvSpPr>
        <p:spPr>
          <a:xfrm>
            <a:off x="558925" y="830725"/>
            <a:ext cx="2965200" cy="65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4200" b="1">
                <a:solidFill>
                  <a:schemeClr val="accent1"/>
                </a:solidFill>
                <a:latin typeface="Amatic SC"/>
                <a:ea typeface="Amatic SC"/>
                <a:cs typeface="Amatic SC"/>
                <a:sym typeface="Amatic SC"/>
              </a:rPr>
              <a:t>En immunologie</a:t>
            </a:r>
            <a:endParaRPr sz="1800">
              <a:solidFill>
                <a:schemeClr val="dk2"/>
              </a:solidFill>
              <a:latin typeface="Source Code Pro"/>
              <a:ea typeface="Source Code Pro"/>
              <a:cs typeface="Source Code Pro"/>
              <a:sym typeface="Source Code Pro"/>
            </a:endParaRPr>
          </a:p>
        </p:txBody>
      </p:sp>
    </p:spTree>
  </p:cSld>
  <p:clrMapOvr>
    <a:masterClrMapping/>
  </p:clrMapOvr>
  <p:transition spd="med" advTm="1500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additive="base">
                                        <p:cTn id="7" dur="1000"/>
                                        <p:tgtEl>
                                          <p:spTgt spid="11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7"/>
                                        </p:tgtEl>
                                        <p:attrNameLst>
                                          <p:attrName>style.visibility</p:attrName>
                                        </p:attrNameLst>
                                      </p:cBhvr>
                                      <p:to>
                                        <p:strVal val="visible"/>
                                      </p:to>
                                    </p:set>
                                    <p:animEffect transition="in" filter="fade">
                                      <p:cBhvr>
                                        <p:cTn id="24" dur="1000"/>
                                        <p:tgtEl>
                                          <p:spTgt spid="107"/>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105"/>
                                        </p:tgtEl>
                                        <p:attrNameLst>
                                          <p:attrName>style.visibility</p:attrName>
                                        </p:attrNameLst>
                                      </p:cBhvr>
                                      <p:to>
                                        <p:strVal val="visible"/>
                                      </p:to>
                                    </p:set>
                                    <p:anim calcmode="lin" valueType="num">
                                      <p:cBhvr additive="base">
                                        <p:cTn id="29" dur="1000"/>
                                        <p:tgtEl>
                                          <p:spTgt spid="105"/>
                                        </p:tgtEl>
                                        <p:attrNameLst>
                                          <p:attrName>ppt_w</p:attrName>
                                        </p:attrNameLst>
                                      </p:cBhvr>
                                      <p:tavLst>
                                        <p:tav tm="0">
                                          <p:val>
                                            <p:strVal val="0"/>
                                          </p:val>
                                        </p:tav>
                                        <p:tav tm="100000">
                                          <p:val>
                                            <p:strVal val="#ppt_w"/>
                                          </p:val>
                                        </p:tav>
                                      </p:tavLst>
                                    </p:anim>
                                    <p:anim calcmode="lin" valueType="num">
                                      <p:cBhvr additive="base">
                                        <p:cTn id="30" dur="1000"/>
                                        <p:tgtEl>
                                          <p:spTgt spid="105"/>
                                        </p:tgtEl>
                                        <p:attrNameLst>
                                          <p:attrName>ppt_h</p:attrName>
                                        </p:attrNameLst>
                                      </p:cBhvr>
                                      <p:tavLst>
                                        <p:tav tm="0">
                                          <p:val>
                                            <p:str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13"/>
                                        </p:tgtEl>
                                        <p:attrNameLst>
                                          <p:attrName>style.visibility</p:attrName>
                                        </p:attrNameLst>
                                      </p:cBhvr>
                                      <p:to>
                                        <p:strVal val="visible"/>
                                      </p:to>
                                    </p:set>
                                    <p:anim calcmode="lin" valueType="num">
                                      <p:cBhvr additive="base">
                                        <p:cTn id="35" dur="1000"/>
                                        <p:tgtEl>
                                          <p:spTgt spid="113"/>
                                        </p:tgtEl>
                                        <p:attrNameLst>
                                          <p:attrName>ppt_x</p:attrName>
                                        </p:attrNameLst>
                                      </p:cBhvr>
                                      <p:tavLst>
                                        <p:tav tm="0">
                                          <p:val>
                                            <p:strVal val="#ppt_x+1"/>
                                          </p:val>
                                        </p:tav>
                                        <p:tav tm="100000">
                                          <p:val>
                                            <p:strVal val="#ppt_x"/>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fade">
                                      <p:cBhvr>
                                        <p:cTn id="40" dur="1000"/>
                                        <p:tgtEl>
                                          <p:spTgt spid="10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0"/>
                                        </p:tgtEl>
                                        <p:attrNameLst>
                                          <p:attrName>style.visibility</p:attrName>
                                        </p:attrNameLst>
                                      </p:cBhvr>
                                      <p:to>
                                        <p:strVal val="visible"/>
                                      </p:to>
                                    </p:set>
                                    <p:animEffect transition="in" filter="fade">
                                      <p:cBhvr>
                                        <p:cTn id="45" dur="1000"/>
                                        <p:tgtEl>
                                          <p:spTgt spid="1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2"/>
                                        </p:tgtEl>
                                        <p:attrNameLst>
                                          <p:attrName>style.visibility</p:attrName>
                                        </p:attrNameLst>
                                      </p:cBhvr>
                                      <p:to>
                                        <p:strVal val="visible"/>
                                      </p:to>
                                    </p:set>
                                    <p:animEffect transition="in" filter="fade">
                                      <p:cBhvr>
                                        <p:cTn id="50" dur="10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9"/>
          <p:cNvSpPr txBox="1">
            <a:spLocks noGrp="1"/>
          </p:cNvSpPr>
          <p:nvPr>
            <p:ph type="title"/>
          </p:nvPr>
        </p:nvSpPr>
        <p:spPr>
          <a:xfrm>
            <a:off x="252900" y="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
              <a:t>Analyses et contrôles en biochimie</a:t>
            </a:r>
            <a:endParaRPr/>
          </a:p>
          <a:p>
            <a:pPr marL="0" lvl="0" indent="0" algn="l" rtl="0">
              <a:spcBef>
                <a:spcPts val="0"/>
              </a:spcBef>
              <a:spcAft>
                <a:spcPts val="0"/>
              </a:spcAft>
              <a:buNone/>
            </a:pPr>
            <a:endParaRPr/>
          </a:p>
        </p:txBody>
      </p:sp>
      <p:pic>
        <p:nvPicPr>
          <p:cNvPr id="120" name="Google Shape;120;p19"/>
          <p:cNvPicPr preferRelativeResize="0"/>
          <p:nvPr/>
        </p:nvPicPr>
        <p:blipFill rotWithShape="1">
          <a:blip r:embed="rId3">
            <a:alphaModFix/>
          </a:blip>
          <a:srcRect b="17769"/>
          <a:stretch/>
        </p:blipFill>
        <p:spPr>
          <a:xfrm>
            <a:off x="0" y="0"/>
            <a:ext cx="1671525" cy="1292075"/>
          </a:xfrm>
          <a:prstGeom prst="rect">
            <a:avLst/>
          </a:prstGeom>
          <a:noFill/>
          <a:ln>
            <a:noFill/>
          </a:ln>
        </p:spPr>
      </p:pic>
      <p:pic>
        <p:nvPicPr>
          <p:cNvPr id="121" name="Google Shape;121;p19"/>
          <p:cNvPicPr preferRelativeResize="0"/>
          <p:nvPr/>
        </p:nvPicPr>
        <p:blipFill>
          <a:blip r:embed="rId4">
            <a:alphaModFix/>
          </a:blip>
          <a:stretch>
            <a:fillRect/>
          </a:stretch>
        </p:blipFill>
        <p:spPr>
          <a:xfrm>
            <a:off x="103525" y="1466850"/>
            <a:ext cx="2066925" cy="2209800"/>
          </a:xfrm>
          <a:prstGeom prst="rect">
            <a:avLst/>
          </a:prstGeom>
          <a:noFill/>
          <a:ln>
            <a:noFill/>
          </a:ln>
        </p:spPr>
      </p:pic>
      <p:pic>
        <p:nvPicPr>
          <p:cNvPr id="122" name="Google Shape;122;p19"/>
          <p:cNvPicPr preferRelativeResize="0"/>
          <p:nvPr/>
        </p:nvPicPr>
        <p:blipFill>
          <a:blip r:embed="rId5">
            <a:alphaModFix/>
          </a:blip>
          <a:stretch>
            <a:fillRect/>
          </a:stretch>
        </p:blipFill>
        <p:spPr>
          <a:xfrm>
            <a:off x="2170438" y="700088"/>
            <a:ext cx="2857500" cy="1600200"/>
          </a:xfrm>
          <a:prstGeom prst="rect">
            <a:avLst/>
          </a:prstGeom>
          <a:noFill/>
          <a:ln>
            <a:noFill/>
          </a:ln>
        </p:spPr>
      </p:pic>
      <p:pic>
        <p:nvPicPr>
          <p:cNvPr id="123" name="Google Shape;123;p19"/>
          <p:cNvPicPr preferRelativeResize="0"/>
          <p:nvPr/>
        </p:nvPicPr>
        <p:blipFill>
          <a:blip r:embed="rId6">
            <a:alphaModFix/>
          </a:blip>
          <a:stretch>
            <a:fillRect/>
          </a:stretch>
        </p:blipFill>
        <p:spPr>
          <a:xfrm>
            <a:off x="7556575" y="-12"/>
            <a:ext cx="1524000" cy="3000375"/>
          </a:xfrm>
          <a:prstGeom prst="rect">
            <a:avLst/>
          </a:prstGeom>
          <a:noFill/>
          <a:ln>
            <a:noFill/>
          </a:ln>
        </p:spPr>
      </p:pic>
      <p:pic>
        <p:nvPicPr>
          <p:cNvPr id="124" name="Google Shape;124;p19"/>
          <p:cNvPicPr preferRelativeResize="0"/>
          <p:nvPr/>
        </p:nvPicPr>
        <p:blipFill>
          <a:blip r:embed="rId7">
            <a:alphaModFix/>
          </a:blip>
          <a:stretch>
            <a:fillRect/>
          </a:stretch>
        </p:blipFill>
        <p:spPr>
          <a:xfrm>
            <a:off x="5258800" y="584925"/>
            <a:ext cx="2066925" cy="2759451"/>
          </a:xfrm>
          <a:prstGeom prst="rect">
            <a:avLst/>
          </a:prstGeom>
          <a:noFill/>
          <a:ln>
            <a:noFill/>
          </a:ln>
        </p:spPr>
      </p:pic>
      <p:pic>
        <p:nvPicPr>
          <p:cNvPr id="125" name="Google Shape;125;p19"/>
          <p:cNvPicPr preferRelativeResize="0"/>
          <p:nvPr/>
        </p:nvPicPr>
        <p:blipFill>
          <a:blip r:embed="rId8">
            <a:alphaModFix/>
          </a:blip>
          <a:stretch>
            <a:fillRect/>
          </a:stretch>
        </p:blipFill>
        <p:spPr>
          <a:xfrm>
            <a:off x="2219325" y="2168025"/>
            <a:ext cx="1524000" cy="1673552"/>
          </a:xfrm>
          <a:prstGeom prst="rect">
            <a:avLst/>
          </a:prstGeom>
          <a:noFill/>
          <a:ln>
            <a:noFill/>
          </a:ln>
        </p:spPr>
      </p:pic>
      <p:pic>
        <p:nvPicPr>
          <p:cNvPr id="126" name="Google Shape;126;p19"/>
          <p:cNvPicPr preferRelativeResize="0"/>
          <p:nvPr/>
        </p:nvPicPr>
        <p:blipFill rotWithShape="1">
          <a:blip r:embed="rId9">
            <a:alphaModFix/>
          </a:blip>
          <a:srcRect t="20866" b="20912"/>
          <a:stretch/>
        </p:blipFill>
        <p:spPr>
          <a:xfrm>
            <a:off x="103525" y="3779525"/>
            <a:ext cx="2219278" cy="1292075"/>
          </a:xfrm>
          <a:prstGeom prst="rect">
            <a:avLst/>
          </a:prstGeom>
          <a:noFill/>
          <a:ln>
            <a:noFill/>
          </a:ln>
        </p:spPr>
      </p:pic>
      <p:pic>
        <p:nvPicPr>
          <p:cNvPr id="127" name="Google Shape;127;p19"/>
          <p:cNvPicPr preferRelativeResize="0"/>
          <p:nvPr/>
        </p:nvPicPr>
        <p:blipFill>
          <a:blip r:embed="rId10">
            <a:alphaModFix/>
          </a:blip>
          <a:stretch>
            <a:fillRect/>
          </a:stretch>
        </p:blipFill>
        <p:spPr>
          <a:xfrm>
            <a:off x="3868750" y="3395538"/>
            <a:ext cx="2857500" cy="1600200"/>
          </a:xfrm>
          <a:prstGeom prst="rect">
            <a:avLst/>
          </a:prstGeom>
          <a:noFill/>
          <a:ln>
            <a:noFill/>
          </a:ln>
        </p:spPr>
      </p:pic>
      <p:pic>
        <p:nvPicPr>
          <p:cNvPr id="128" name="Google Shape;128;p19"/>
          <p:cNvPicPr preferRelativeResize="0"/>
          <p:nvPr/>
        </p:nvPicPr>
        <p:blipFill>
          <a:blip r:embed="rId11">
            <a:alphaModFix/>
          </a:blip>
          <a:stretch>
            <a:fillRect/>
          </a:stretch>
        </p:blipFill>
        <p:spPr>
          <a:xfrm>
            <a:off x="6851673" y="3324113"/>
            <a:ext cx="2219275" cy="1743075"/>
          </a:xfrm>
          <a:prstGeom prst="rect">
            <a:avLst/>
          </a:prstGeom>
          <a:noFill/>
          <a:ln>
            <a:noFill/>
          </a:ln>
        </p:spPr>
      </p:pic>
    </p:spTree>
  </p:cSld>
  <p:clrMapOvr>
    <a:masterClrMapping/>
  </p:clrMapOvr>
  <p:transition spd="med" advTm="1500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7"/>
                                        </p:tgtEl>
                                        <p:attrNameLst>
                                          <p:attrName>style.visibility</p:attrName>
                                        </p:attrNameLst>
                                      </p:cBhvr>
                                      <p:to>
                                        <p:strVal val="visible"/>
                                      </p:to>
                                    </p:set>
                                    <p:animEffect transition="in" filter="fade">
                                      <p:cBhvr>
                                        <p:cTn id="19" dur="1000"/>
                                        <p:tgtEl>
                                          <p:spTgt spid="1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2"/>
                                        </p:tgtEl>
                                        <p:attrNameLst>
                                          <p:attrName>style.visibility</p:attrName>
                                        </p:attrNameLst>
                                      </p:cBhvr>
                                      <p:to>
                                        <p:strVal val="visible"/>
                                      </p:to>
                                    </p:set>
                                    <p:animEffect transition="in" filter="fade">
                                      <p:cBhvr>
                                        <p:cTn id="24" dur="1000"/>
                                        <p:tgtEl>
                                          <p:spTgt spid="12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0"/>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Pôle 3 :</a:t>
            </a:r>
            <a:endParaRPr/>
          </a:p>
        </p:txBody>
      </p:sp>
      <p:pic>
        <p:nvPicPr>
          <p:cNvPr id="134" name="Google Shape;134;p20"/>
          <p:cNvPicPr preferRelativeResize="0"/>
          <p:nvPr/>
        </p:nvPicPr>
        <p:blipFill rotWithShape="1">
          <a:blip r:embed="rId3">
            <a:alphaModFix/>
          </a:blip>
          <a:srcRect l="5419" t="70284" r="52533" b="12623"/>
          <a:stretch/>
        </p:blipFill>
        <p:spPr>
          <a:xfrm>
            <a:off x="3067225" y="359100"/>
            <a:ext cx="2461651" cy="668500"/>
          </a:xfrm>
          <a:prstGeom prst="rect">
            <a:avLst/>
          </a:prstGeom>
          <a:noFill/>
          <a:ln>
            <a:noFill/>
          </a:ln>
        </p:spPr>
      </p:pic>
      <p:pic>
        <p:nvPicPr>
          <p:cNvPr id="135" name="Google Shape;135;p20"/>
          <p:cNvPicPr preferRelativeResize="0"/>
          <p:nvPr/>
        </p:nvPicPr>
        <p:blipFill>
          <a:blip r:embed="rId4">
            <a:alphaModFix/>
          </a:blip>
          <a:stretch>
            <a:fillRect/>
          </a:stretch>
        </p:blipFill>
        <p:spPr>
          <a:xfrm>
            <a:off x="234425" y="1344800"/>
            <a:ext cx="1486475" cy="1486475"/>
          </a:xfrm>
          <a:prstGeom prst="rect">
            <a:avLst/>
          </a:prstGeom>
          <a:noFill/>
          <a:ln>
            <a:noFill/>
          </a:ln>
        </p:spPr>
      </p:pic>
      <p:cxnSp>
        <p:nvCxnSpPr>
          <p:cNvPr id="136" name="Google Shape;136;p20"/>
          <p:cNvCxnSpPr/>
          <p:nvPr/>
        </p:nvCxnSpPr>
        <p:spPr>
          <a:xfrm>
            <a:off x="1958275" y="1930750"/>
            <a:ext cx="2367300" cy="692100"/>
          </a:xfrm>
          <a:prstGeom prst="curvedConnector3">
            <a:avLst>
              <a:gd name="adj1" fmla="val 50000"/>
            </a:avLst>
          </a:prstGeom>
          <a:noFill/>
          <a:ln w="28575" cap="flat" cmpd="sng">
            <a:solidFill>
              <a:schemeClr val="dk2"/>
            </a:solidFill>
            <a:prstDash val="lgDash"/>
            <a:round/>
            <a:headEnd type="none" w="med" len="med"/>
            <a:tailEnd type="triangle" w="med" len="med"/>
          </a:ln>
        </p:spPr>
      </p:cxnSp>
      <p:sp>
        <p:nvSpPr>
          <p:cNvPr id="137" name="Google Shape;137;p20"/>
          <p:cNvSpPr txBox="1"/>
          <p:nvPr/>
        </p:nvSpPr>
        <p:spPr>
          <a:xfrm>
            <a:off x="47200" y="2878275"/>
            <a:ext cx="2713500" cy="4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500">
                <a:solidFill>
                  <a:schemeClr val="dk2"/>
                </a:solidFill>
                <a:latin typeface="Source Code Pro"/>
                <a:ea typeface="Source Code Pro"/>
                <a:cs typeface="Source Code Pro"/>
                <a:sym typeface="Source Code Pro"/>
              </a:rPr>
              <a:t>Du microscope optique…</a:t>
            </a:r>
            <a:endParaRPr sz="1500">
              <a:solidFill>
                <a:schemeClr val="dk2"/>
              </a:solidFill>
              <a:latin typeface="Source Code Pro"/>
              <a:ea typeface="Source Code Pro"/>
              <a:cs typeface="Source Code Pro"/>
              <a:sym typeface="Source Code Pro"/>
            </a:endParaRPr>
          </a:p>
          <a:p>
            <a:pPr marL="0" lvl="0" indent="0" algn="l" rtl="0">
              <a:spcBef>
                <a:spcPts val="0"/>
              </a:spcBef>
              <a:spcAft>
                <a:spcPts val="0"/>
              </a:spcAft>
              <a:buNone/>
            </a:pPr>
            <a:r>
              <a:rPr lang="fr" sz="1100">
                <a:solidFill>
                  <a:schemeClr val="dk2"/>
                </a:solidFill>
                <a:latin typeface="Source Code Pro"/>
                <a:ea typeface="Source Code Pro"/>
                <a:cs typeface="Source Code Pro"/>
                <a:sym typeface="Source Code Pro"/>
              </a:rPr>
              <a:t>(Pasteur - 1853)</a:t>
            </a:r>
            <a:endParaRPr sz="1100">
              <a:solidFill>
                <a:schemeClr val="dk2"/>
              </a:solidFill>
              <a:latin typeface="Source Code Pro"/>
              <a:ea typeface="Source Code Pro"/>
              <a:cs typeface="Source Code Pro"/>
              <a:sym typeface="Source Code Pro"/>
            </a:endParaRPr>
          </a:p>
        </p:txBody>
      </p:sp>
      <p:pic>
        <p:nvPicPr>
          <p:cNvPr id="138" name="Google Shape;138;p20"/>
          <p:cNvPicPr preferRelativeResize="0"/>
          <p:nvPr/>
        </p:nvPicPr>
        <p:blipFill>
          <a:blip r:embed="rId5">
            <a:alphaModFix/>
          </a:blip>
          <a:stretch>
            <a:fillRect/>
          </a:stretch>
        </p:blipFill>
        <p:spPr>
          <a:xfrm>
            <a:off x="4399325" y="1222675"/>
            <a:ext cx="4621450" cy="2885926"/>
          </a:xfrm>
          <a:prstGeom prst="rect">
            <a:avLst/>
          </a:prstGeom>
          <a:noFill/>
          <a:ln>
            <a:noFill/>
          </a:ln>
        </p:spPr>
      </p:pic>
      <p:sp>
        <p:nvSpPr>
          <p:cNvPr id="139" name="Google Shape;139;p20"/>
          <p:cNvSpPr txBox="1"/>
          <p:nvPr/>
        </p:nvSpPr>
        <p:spPr>
          <a:xfrm>
            <a:off x="5122875" y="4171050"/>
            <a:ext cx="3536100" cy="4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500">
                <a:solidFill>
                  <a:schemeClr val="dk2"/>
                </a:solidFill>
                <a:latin typeface="Source Code Pro"/>
                <a:ea typeface="Source Code Pro"/>
                <a:cs typeface="Source Code Pro"/>
                <a:sym typeface="Source Code Pro"/>
              </a:rPr>
              <a:t>…au microscope électronique </a:t>
            </a:r>
            <a:endParaRPr sz="1500">
              <a:solidFill>
                <a:schemeClr val="dk2"/>
              </a:solidFill>
              <a:latin typeface="Source Code Pro"/>
              <a:ea typeface="Source Code Pro"/>
              <a:cs typeface="Source Code Pro"/>
              <a:sym typeface="Source Code Pro"/>
            </a:endParaRPr>
          </a:p>
          <a:p>
            <a:pPr marL="0" lvl="0" indent="0" algn="l" rtl="0">
              <a:spcBef>
                <a:spcPts val="0"/>
              </a:spcBef>
              <a:spcAft>
                <a:spcPts val="0"/>
              </a:spcAft>
              <a:buNone/>
            </a:pPr>
            <a:r>
              <a:rPr lang="fr" sz="1100">
                <a:solidFill>
                  <a:schemeClr val="dk2"/>
                </a:solidFill>
                <a:latin typeface="Source Code Pro"/>
                <a:ea typeface="Source Code Pro"/>
                <a:cs typeface="Source Code Pro"/>
                <a:sym typeface="Source Code Pro"/>
              </a:rPr>
              <a:t>(sous sol de l’Institut Pasteur - Paris)</a:t>
            </a:r>
            <a:endParaRPr sz="1100">
              <a:solidFill>
                <a:schemeClr val="dk2"/>
              </a:solidFill>
              <a:latin typeface="Source Code Pro"/>
              <a:ea typeface="Source Code Pro"/>
              <a:cs typeface="Source Code Pro"/>
              <a:sym typeface="Source Code Pro"/>
            </a:endParaRPr>
          </a:p>
        </p:txBody>
      </p:sp>
      <p:pic>
        <p:nvPicPr>
          <p:cNvPr id="140" name="Google Shape;140;p20"/>
          <p:cNvPicPr preferRelativeResize="0"/>
          <p:nvPr/>
        </p:nvPicPr>
        <p:blipFill rotWithShape="1">
          <a:blip r:embed="rId6">
            <a:alphaModFix/>
          </a:blip>
          <a:srcRect l="45388" t="55869" b="3706"/>
          <a:stretch/>
        </p:blipFill>
        <p:spPr>
          <a:xfrm>
            <a:off x="7302675" y="170950"/>
            <a:ext cx="1421650" cy="1174551"/>
          </a:xfrm>
          <a:prstGeom prst="rect">
            <a:avLst/>
          </a:prstGeom>
          <a:noFill/>
          <a:ln>
            <a:noFill/>
          </a:ln>
        </p:spPr>
      </p:pic>
      <p:pic>
        <p:nvPicPr>
          <p:cNvPr id="141" name="Google Shape;141;p20"/>
          <p:cNvPicPr preferRelativeResize="0"/>
          <p:nvPr/>
        </p:nvPicPr>
        <p:blipFill>
          <a:blip r:embed="rId7">
            <a:alphaModFix/>
          </a:blip>
          <a:stretch>
            <a:fillRect/>
          </a:stretch>
        </p:blipFill>
        <p:spPr>
          <a:xfrm>
            <a:off x="703325" y="3517575"/>
            <a:ext cx="1288588" cy="1174550"/>
          </a:xfrm>
          <a:prstGeom prst="rect">
            <a:avLst/>
          </a:prstGeom>
          <a:noFill/>
          <a:ln>
            <a:noFill/>
          </a:ln>
        </p:spPr>
      </p:pic>
      <p:sp>
        <p:nvSpPr>
          <p:cNvPr id="142" name="Google Shape;142;p20"/>
          <p:cNvSpPr/>
          <p:nvPr/>
        </p:nvSpPr>
        <p:spPr>
          <a:xfrm>
            <a:off x="644900" y="3460450"/>
            <a:ext cx="336600" cy="4956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sp>
        <p:nvSpPr>
          <p:cNvPr id="143" name="Google Shape;143;p20"/>
          <p:cNvSpPr/>
          <p:nvPr/>
        </p:nvSpPr>
        <p:spPr>
          <a:xfrm>
            <a:off x="7287275" y="298400"/>
            <a:ext cx="157200" cy="3612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spTree>
  </p:cSld>
  <p:clrMapOvr>
    <a:masterClrMapping/>
  </p:clrMapOvr>
  <p:transition spd="med" advTm="1500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Pôle 4 :</a:t>
            </a:r>
            <a:endParaRPr/>
          </a:p>
        </p:txBody>
      </p:sp>
      <p:pic>
        <p:nvPicPr>
          <p:cNvPr id="149" name="Google Shape;149;p21"/>
          <p:cNvPicPr preferRelativeResize="0"/>
          <p:nvPr/>
        </p:nvPicPr>
        <p:blipFill rotWithShape="1">
          <a:blip r:embed="rId3">
            <a:alphaModFix/>
          </a:blip>
          <a:srcRect l="52076" t="73498" r="5249" b="14437"/>
          <a:stretch/>
        </p:blipFill>
        <p:spPr>
          <a:xfrm>
            <a:off x="3038400" y="346025"/>
            <a:ext cx="2914901" cy="550550"/>
          </a:xfrm>
          <a:prstGeom prst="rect">
            <a:avLst/>
          </a:prstGeom>
          <a:noFill/>
          <a:ln>
            <a:noFill/>
          </a:ln>
        </p:spPr>
      </p:pic>
      <p:sp>
        <p:nvSpPr>
          <p:cNvPr id="150" name="Google Shape;150;p21"/>
          <p:cNvSpPr txBox="1"/>
          <p:nvPr/>
        </p:nvSpPr>
        <p:spPr>
          <a:xfrm>
            <a:off x="125000" y="1093850"/>
            <a:ext cx="8922300" cy="7566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fr" sz="1800">
                <a:solidFill>
                  <a:schemeClr val="dk2"/>
                </a:solidFill>
                <a:latin typeface="Source Code Pro"/>
                <a:ea typeface="Source Code Pro"/>
                <a:cs typeface="Source Code Pro"/>
                <a:sym typeface="Source Code Pro"/>
              </a:rPr>
              <a:t>…et tout ce que l’on vient de dire se fera dans un contexte PROFESSIONNEL !</a:t>
            </a:r>
            <a:endParaRPr sz="1800">
              <a:solidFill>
                <a:schemeClr val="dk2"/>
              </a:solidFill>
              <a:latin typeface="Source Code Pro"/>
              <a:ea typeface="Source Code Pro"/>
              <a:cs typeface="Source Code Pro"/>
              <a:sym typeface="Source Code Pro"/>
            </a:endParaRPr>
          </a:p>
        </p:txBody>
      </p:sp>
      <p:pic>
        <p:nvPicPr>
          <p:cNvPr id="151" name="Google Shape;151;p21" descr="Une femme en blouse de laboratoire regarde un tube à essai avec un homme en  blouse blanche et lunettes. | Image Premium générée à base d'IA"/>
          <p:cNvPicPr preferRelativeResize="0"/>
          <p:nvPr/>
        </p:nvPicPr>
        <p:blipFill>
          <a:blip r:embed="rId4">
            <a:alphaModFix/>
          </a:blip>
          <a:stretch>
            <a:fillRect/>
          </a:stretch>
        </p:blipFill>
        <p:spPr>
          <a:xfrm>
            <a:off x="168475" y="1931300"/>
            <a:ext cx="4278949" cy="2399225"/>
          </a:xfrm>
          <a:prstGeom prst="rect">
            <a:avLst/>
          </a:prstGeom>
          <a:noFill/>
          <a:ln>
            <a:noFill/>
          </a:ln>
        </p:spPr>
      </p:pic>
      <p:pic>
        <p:nvPicPr>
          <p:cNvPr id="152" name="Google Shape;152;p21" descr="Un scientifique tenant une seringue contenant un liquide. | Photo Premium"/>
          <p:cNvPicPr preferRelativeResize="0"/>
          <p:nvPr/>
        </p:nvPicPr>
        <p:blipFill>
          <a:blip r:embed="rId5">
            <a:alphaModFix/>
          </a:blip>
          <a:stretch>
            <a:fillRect/>
          </a:stretch>
        </p:blipFill>
        <p:spPr>
          <a:xfrm>
            <a:off x="4635975" y="1931300"/>
            <a:ext cx="4164125" cy="2334825"/>
          </a:xfrm>
          <a:prstGeom prst="rect">
            <a:avLst/>
          </a:prstGeom>
          <a:noFill/>
          <a:ln>
            <a:noFill/>
          </a:ln>
        </p:spPr>
      </p:pic>
    </p:spTree>
  </p:cSld>
  <p:clrMapOvr>
    <a:masterClrMapping/>
  </p:clrMapOvr>
  <p:transition spd="med" advTm="1500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1000"/>
                                        <p:tgtEl>
                                          <p:spTgt spid="1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2"/>
                                        </p:tgtEl>
                                        <p:attrNameLst>
                                          <p:attrName>style.visibility</p:attrName>
                                        </p:attrNameLst>
                                      </p:cBhvr>
                                      <p:to>
                                        <p:strVal val="visible"/>
                                      </p:to>
                                    </p:set>
                                    <p:animEffect transition="in" filter="fade">
                                      <p:cBhvr>
                                        <p:cTn id="12" dur="10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556</Words>
  <Application>Microsoft Office PowerPoint</Application>
  <PresentationFormat>Affichage à l'écran (16:9)</PresentationFormat>
  <Paragraphs>54</Paragraphs>
  <Slides>13</Slides>
  <Notes>13</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13</vt:i4>
      </vt:variant>
    </vt:vector>
  </HeadingPairs>
  <TitlesOfParts>
    <vt:vector size="18" baseType="lpstr">
      <vt:lpstr>Arial</vt:lpstr>
      <vt:lpstr>Source Code Pro</vt:lpstr>
      <vt:lpstr>Source Code Pro Medium</vt:lpstr>
      <vt:lpstr>Amatic SC</vt:lpstr>
      <vt:lpstr>Beach Day</vt:lpstr>
      <vt:lpstr>BTS Bioanalyses en laboratoire de contrôle</vt:lpstr>
      <vt:lpstr>Quatre pôles d’activités professionnelles</vt:lpstr>
      <vt:lpstr>Pôle 1 :</vt:lpstr>
      <vt:lpstr>Pôle 2 :</vt:lpstr>
      <vt:lpstr>Analyses et contrôles en microbiologie</vt:lpstr>
      <vt:lpstr>Analyses et contrôles             </vt:lpstr>
      <vt:lpstr>Analyses et contrôles en biochimie </vt:lpstr>
      <vt:lpstr>Pôle 3 :</vt:lpstr>
      <vt:lpstr>Pôle 4 :</vt:lpstr>
      <vt:lpstr>Qu’est-ce que cela implique ?</vt:lpstr>
      <vt:lpstr>Répartition horaire par bloc sur les 2 années de formation</vt:lpstr>
      <vt:lpstr>STAGE</vt:lpstr>
      <vt:lpstr>                                              Secteurs d’activités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Raymond NICHOLS</cp:lastModifiedBy>
  <cp:revision>1</cp:revision>
  <dcterms:modified xsi:type="dcterms:W3CDTF">2024-10-14T17:13:25Z</dcterms:modified>
</cp:coreProperties>
</file>